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02" r:id="rId6"/>
  </p:sldMasterIdLst>
  <p:notesMasterIdLst>
    <p:notesMasterId r:id="rId25"/>
  </p:notesMasterIdLst>
  <p:handoutMasterIdLst>
    <p:handoutMasterId r:id="rId26"/>
  </p:handoutMasterIdLst>
  <p:sldIdLst>
    <p:sldId id="535" r:id="rId7"/>
    <p:sldId id="266" r:id="rId8"/>
    <p:sldId id="570" r:id="rId9"/>
    <p:sldId id="585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583" r:id="rId18"/>
    <p:sldId id="584" r:id="rId19"/>
    <p:sldId id="586" r:id="rId20"/>
    <p:sldId id="574" r:id="rId21"/>
    <p:sldId id="295" r:id="rId22"/>
    <p:sldId id="294" r:id="rId23"/>
    <p:sldId id="279" r:id="rId24"/>
  </p:sldIdLst>
  <p:sldSz cx="9144000" cy="5143500" type="screen16x9"/>
  <p:notesSz cx="6797675" cy="992505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Oletusosa" id="{53A9E6BB-F2B8-49A1-A2DE-6BE9ED7665A7}">
          <p14:sldIdLst>
            <p14:sldId id="535"/>
            <p14:sldId id="266"/>
            <p14:sldId id="570"/>
            <p14:sldId id="585"/>
            <p14:sldId id="575"/>
            <p14:sldId id="576"/>
            <p14:sldId id="577"/>
            <p14:sldId id="578"/>
            <p14:sldId id="579"/>
            <p14:sldId id="580"/>
            <p14:sldId id="581"/>
            <p14:sldId id="583"/>
            <p14:sldId id="584"/>
            <p14:sldId id="586"/>
          </p14:sldIdLst>
        </p14:section>
        <p14:section name="Nimetön osa" id="{1BAD1DB2-365C-4B4A-8266-91977A168A36}">
          <p14:sldIdLst>
            <p14:sldId id="574"/>
            <p14:sldId id="295"/>
            <p14:sldId id="294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ret Heiskari" initials="MH" lastIdx="20" clrIdx="0">
    <p:extLst>
      <p:ext uri="{19B8F6BF-5375-455C-9EA6-DF929625EA0E}">
        <p15:presenceInfo xmlns:p15="http://schemas.microsoft.com/office/powerpoint/2012/main" userId="S::maaret.heiskari@governia.fi::f765f42a-1c2d-461e-a191-eead119d3f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122E5F"/>
    <a:srgbClr val="133166"/>
    <a:srgbClr val="F2F2F2"/>
    <a:srgbClr val="0070C0"/>
    <a:srgbClr val="FF0000"/>
    <a:srgbClr val="ABD5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howGuides="1">
      <p:cViewPr varScale="1">
        <p:scale>
          <a:sx n="85" d="100"/>
          <a:sy n="85" d="100"/>
        </p:scale>
        <p:origin x="84" y="168"/>
      </p:cViewPr>
      <p:guideLst>
        <p:guide orient="horz" pos="15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652"/>
          </a:xfrm>
          <a:prstGeom prst="rect">
            <a:avLst/>
          </a:prstGeom>
        </p:spPr>
        <p:txBody>
          <a:bodyPr vert="horz" lIns="92091" tIns="46045" rIns="92091" bIns="460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Business Meeting Park </a:t>
            </a:r>
            <a:r>
              <a:rPr lang="en-US" err="1"/>
              <a:t>Oy</a:t>
            </a:r>
            <a:r>
              <a:rPr lang="en-US"/>
              <a:t> Ltd. </a:t>
            </a:r>
          </a:p>
          <a:p>
            <a:pPr>
              <a:defRPr/>
            </a:pPr>
            <a:r>
              <a:rPr lang="fi-FI"/>
              <a:t>CONFIDENTAL – FOR PERSONAL USE ONLY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6652"/>
          </a:xfrm>
          <a:prstGeom prst="rect">
            <a:avLst/>
          </a:prstGeom>
        </p:spPr>
        <p:txBody>
          <a:bodyPr vert="horz" lIns="92091" tIns="46045" rIns="92091" bIns="460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A48F8B-893D-0445-9463-AD021BC5CB39}" type="datetime1">
              <a:rPr lang="fi-FI"/>
              <a:pPr>
                <a:defRPr/>
              </a:pPr>
              <a:t>24.9.2019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6801"/>
            <a:ext cx="2946247" cy="496651"/>
          </a:xfrm>
          <a:prstGeom prst="rect">
            <a:avLst/>
          </a:prstGeom>
        </p:spPr>
        <p:txBody>
          <a:bodyPr vert="horz" lIns="92091" tIns="46045" rIns="92091" bIns="460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cap="small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MEETINGPARK® TRADEMARKS &amp; COPYRIGHTS </a:t>
            </a:r>
            <a:br>
              <a:rPr lang="en-GB"/>
            </a:br>
            <a:r>
              <a:rPr lang="en-GB"/>
              <a:t>© 2010 - 2014. ALL RIGHTS RESERVED</a:t>
            </a:r>
            <a:r>
              <a:rPr lang="en-US"/>
              <a:t>.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826" y="9426801"/>
            <a:ext cx="2946246" cy="496651"/>
          </a:xfrm>
          <a:prstGeom prst="rect">
            <a:avLst/>
          </a:prstGeom>
        </p:spPr>
        <p:txBody>
          <a:bodyPr vert="horz" lIns="92091" tIns="46045" rIns="92091" bIns="460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			</a:t>
            </a:r>
            <a:fld id="{235D643B-7C43-7D40-BEDF-021AE6C13C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Päivämäärän paikkamerkki 3"/>
          <p:cNvSpPr txBox="1">
            <a:spLocks/>
          </p:cNvSpPr>
          <p:nvPr/>
        </p:nvSpPr>
        <p:spPr>
          <a:xfrm>
            <a:off x="461402" y="4795644"/>
            <a:ext cx="2153211" cy="276272"/>
          </a:xfrm>
          <a:prstGeom prst="rect">
            <a:avLst/>
          </a:prstGeom>
        </p:spPr>
        <p:txBody>
          <a:bodyPr lIns="92091" tIns="46045" rIns="92091" bIns="46045" anchor="ctr"/>
          <a:lstStyle>
            <a:defPPr>
              <a:defRPr lang="fi-FI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B94DDDD-7D85-420A-8779-2CBA2FB4F43B}" type="datetime1">
              <a:rPr lang="fi-FI"/>
              <a:pPr>
                <a:defRPr/>
              </a:pPr>
              <a:t>24.9.2019</a:t>
            </a:fld>
            <a:r>
              <a:rPr lang="fi-FI" dirty="0"/>
              <a:t>	CONFIDENTAL – FOR </a:t>
            </a:r>
            <a:br>
              <a:rPr lang="fi-FI" dirty="0"/>
            </a:br>
            <a:r>
              <a:rPr lang="fi-FI" dirty="0"/>
              <a:t>	PERSONAL USE ONLY</a:t>
            </a:r>
          </a:p>
        </p:txBody>
      </p:sp>
      <p:sp>
        <p:nvSpPr>
          <p:cNvPr id="8" name="Dian numeron paikkamerkki 5"/>
          <p:cNvSpPr txBox="1">
            <a:spLocks/>
          </p:cNvSpPr>
          <p:nvPr/>
        </p:nvSpPr>
        <p:spPr>
          <a:xfrm>
            <a:off x="6613434" y="4795644"/>
            <a:ext cx="2153211" cy="276272"/>
          </a:xfrm>
          <a:prstGeom prst="rect">
            <a:avLst/>
          </a:prstGeom>
        </p:spPr>
        <p:txBody>
          <a:bodyPr lIns="92091" tIns="46045" rIns="92091" bIns="46045" anchor="ctr"/>
          <a:lstStyle>
            <a:defPPr>
              <a:defRPr lang="fi-FI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CF03A97-BDC2-7140-B9F2-4C93A9EF91BC}" type="slidenum">
              <a:rPr lang="fi-FI"/>
              <a:pPr>
                <a:defRPr/>
              </a:pPr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842339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652"/>
          </a:xfrm>
          <a:prstGeom prst="rect">
            <a:avLst/>
          </a:prstGeom>
        </p:spPr>
        <p:txBody>
          <a:bodyPr vert="horz" lIns="92091" tIns="46045" rIns="92091" bIns="460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Business Meeting Park </a:t>
            </a:r>
            <a:r>
              <a:rPr lang="en-US" err="1"/>
              <a:t>Oy</a:t>
            </a:r>
            <a:r>
              <a:rPr lang="en-US"/>
              <a:t> Ltd. </a:t>
            </a:r>
          </a:p>
          <a:p>
            <a:pPr>
              <a:defRPr/>
            </a:pPr>
            <a:r>
              <a:rPr lang="fi-FI"/>
              <a:t>CONFIDENTAL – FOR PERSONAL USE ONLY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6652"/>
          </a:xfrm>
          <a:prstGeom prst="rect">
            <a:avLst/>
          </a:prstGeom>
        </p:spPr>
        <p:txBody>
          <a:bodyPr vert="horz" lIns="92091" tIns="46045" rIns="92091" bIns="460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0D7EDB-6020-A24B-8B47-80D1A90D28F6}" type="datetime1">
              <a:rPr lang="fi-FI"/>
              <a:pPr>
                <a:defRPr/>
              </a:pPr>
              <a:t>24.9.2019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1" tIns="46045" rIns="92091" bIns="46045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288" y="4714199"/>
            <a:ext cx="5439101" cy="4466672"/>
          </a:xfrm>
          <a:prstGeom prst="rect">
            <a:avLst/>
          </a:prstGeom>
        </p:spPr>
        <p:txBody>
          <a:bodyPr vert="horz" lIns="92091" tIns="46045" rIns="92091" bIns="46045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6801"/>
            <a:ext cx="2946247" cy="496651"/>
          </a:xfrm>
          <a:prstGeom prst="rect">
            <a:avLst/>
          </a:prstGeom>
        </p:spPr>
        <p:txBody>
          <a:bodyPr vert="horz" lIns="92091" tIns="46045" rIns="92091" bIns="460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cap="small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MEETINGPARK® TRADEMARKS &amp; COPYRIGHTS </a:t>
            </a:r>
            <a:br>
              <a:rPr lang="en-GB"/>
            </a:br>
            <a:r>
              <a:rPr lang="en-GB"/>
              <a:t>© 2010 - 2014. ALL RIGHTS RESERVED</a:t>
            </a:r>
            <a:r>
              <a:rPr lang="en-US"/>
              <a:t>.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826" y="9426801"/>
            <a:ext cx="2946246" cy="496651"/>
          </a:xfrm>
          <a:prstGeom prst="rect">
            <a:avLst/>
          </a:prstGeom>
        </p:spPr>
        <p:txBody>
          <a:bodyPr vert="horz" lIns="92091" tIns="46045" rIns="92091" bIns="460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8F7C9B-4E14-BD4E-BD16-9B0DBAE94F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4669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Governia_Suomi-talo_logo_05_SUOMI-TALO_fin_laatikko_sinin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410" r="79205" b="88244"/>
          <a:stretch/>
        </p:blipFill>
        <p:spPr>
          <a:xfrm>
            <a:off x="-25400" y="0"/>
            <a:ext cx="9169400" cy="5143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Kuva 9" descr="Governia_Suomi-talo_logo_07_SUOMI-TALO_finlaatikko_valkoine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30" y="1504950"/>
            <a:ext cx="1682124" cy="1680703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3409950"/>
            <a:ext cx="7772400" cy="762002"/>
          </a:xfrm>
        </p:spPr>
        <p:txBody>
          <a:bodyPr/>
          <a:lstStyle>
            <a:lvl1pPr algn="ctr"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50388757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80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46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83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14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9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49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9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820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25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03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Governia_Suomi-talo_logo_05_SUOMI-TALO_fin_laatikko_sinin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410" r="79205" b="88244"/>
          <a:stretch/>
        </p:blipFill>
        <p:spPr>
          <a:xfrm>
            <a:off x="-25400" y="0"/>
            <a:ext cx="9169400" cy="51435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61109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279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8462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3409950"/>
            <a:ext cx="7772400" cy="762002"/>
          </a:xfrm>
        </p:spPr>
        <p:txBody>
          <a:bodyPr/>
          <a:lstStyle>
            <a:lvl1pPr algn="ctr">
              <a:defRPr sz="4000" b="0">
                <a:solidFill>
                  <a:srgbClr val="122E5F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5" name="Kuva 4" descr="Governia_Suomi-talo_logo_05_SUOMI-TALO_fin_laatikko_sinine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1352550"/>
            <a:ext cx="1801368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351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Governia_Suomi-talo_logo_07_SUOMI-TALO_fin-rus-eng_viiva_vaaka_valkoin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795463"/>
            <a:ext cx="56451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 descr="Governia_Suomi-talo_logo_07_SUOMI-TALO_fin-rus-eng_laatikko_vaaka_sinine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3" y="191591"/>
            <a:ext cx="1760177" cy="4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2919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276600"/>
          </a:xfrm>
        </p:spPr>
        <p:txBody>
          <a:bodyPr/>
          <a:lstStyle>
            <a:lvl1pPr>
              <a:defRPr sz="2800">
                <a:solidFill>
                  <a:srgbClr val="122E5F"/>
                </a:solidFill>
              </a:defRPr>
            </a:lvl1pPr>
            <a:lvl2pPr>
              <a:defRPr sz="2400">
                <a:solidFill>
                  <a:srgbClr val="122E5F"/>
                </a:solidFill>
              </a:defRPr>
            </a:lvl2pPr>
            <a:lvl3pPr>
              <a:defRPr sz="2000">
                <a:solidFill>
                  <a:srgbClr val="122E5F"/>
                </a:solidFill>
              </a:defRPr>
            </a:lvl3pPr>
            <a:lvl4pPr>
              <a:defRPr sz="1800">
                <a:solidFill>
                  <a:srgbClr val="122E5F"/>
                </a:solidFill>
              </a:defRPr>
            </a:lvl4pPr>
            <a:lvl5pPr>
              <a:defRPr sz="1800">
                <a:solidFill>
                  <a:srgbClr val="122E5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Alaotsikko 2"/>
          <p:cNvSpPr>
            <a:spLocks noGrp="1"/>
          </p:cNvSpPr>
          <p:nvPr>
            <p:ph type="subTitle" idx="13"/>
          </p:nvPr>
        </p:nvSpPr>
        <p:spPr>
          <a:xfrm>
            <a:off x="454096" y="742950"/>
            <a:ext cx="8222360" cy="432048"/>
          </a:xfrm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rgbClr val="122E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lang="fi-FI" dirty="0"/>
          </a:p>
        </p:txBody>
      </p:sp>
      <p:pic>
        <p:nvPicPr>
          <p:cNvPr id="8" name="Kuva 7" descr="Governia_Suomi-talo_logo_07_SUOMI-TALO_fin-rus-eng_laatikko_vaaka_sinin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3" y="191591"/>
            <a:ext cx="1760177" cy="4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27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2114550"/>
            <a:ext cx="7772400" cy="1021556"/>
          </a:xfrm>
        </p:spPr>
        <p:txBody>
          <a:bodyPr anchor="t"/>
          <a:lstStyle>
            <a:lvl1pPr algn="ctr">
              <a:defRPr sz="3200" b="1" cap="all">
                <a:solidFill>
                  <a:srgbClr val="122E5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6" name="Kuva 5" descr="Governia_Suomi-talo_logo_07_SUOMI-TALO_fin-rus-eng_laatikko_vaaka_sinin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3" y="191591"/>
            <a:ext cx="1760177" cy="4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878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513284"/>
            <a:ext cx="4040188" cy="2963466"/>
          </a:xfrm>
        </p:spPr>
        <p:txBody>
          <a:bodyPr/>
          <a:lstStyle>
            <a:lvl1pPr>
              <a:defRPr sz="2000">
                <a:solidFill>
                  <a:srgbClr val="122E5F"/>
                </a:solidFill>
              </a:defRPr>
            </a:lvl1pPr>
            <a:lvl2pPr>
              <a:defRPr sz="1800">
                <a:solidFill>
                  <a:srgbClr val="122E5F"/>
                </a:solidFill>
              </a:defRPr>
            </a:lvl2pPr>
            <a:lvl3pPr>
              <a:defRPr sz="1600">
                <a:solidFill>
                  <a:srgbClr val="122E5F"/>
                </a:solidFill>
              </a:defRPr>
            </a:lvl3pPr>
            <a:lvl4pPr>
              <a:defRPr sz="1400">
                <a:solidFill>
                  <a:srgbClr val="122E5F"/>
                </a:solidFill>
              </a:defRPr>
            </a:lvl4pPr>
            <a:lvl5pPr>
              <a:defRPr sz="1400">
                <a:solidFill>
                  <a:srgbClr val="122E5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513284"/>
            <a:ext cx="4041775" cy="2963466"/>
          </a:xfrm>
        </p:spPr>
        <p:txBody>
          <a:bodyPr/>
          <a:lstStyle>
            <a:lvl1pPr>
              <a:defRPr sz="2000">
                <a:solidFill>
                  <a:srgbClr val="122E5F"/>
                </a:solidFill>
              </a:defRPr>
            </a:lvl1pPr>
            <a:lvl2pPr>
              <a:defRPr sz="1800">
                <a:solidFill>
                  <a:srgbClr val="122E5F"/>
                </a:solidFill>
              </a:defRPr>
            </a:lvl2pPr>
            <a:lvl3pPr>
              <a:defRPr sz="1600">
                <a:solidFill>
                  <a:srgbClr val="122E5F"/>
                </a:solidFill>
              </a:defRPr>
            </a:lvl3pPr>
            <a:lvl4pPr>
              <a:defRPr sz="1400">
                <a:solidFill>
                  <a:srgbClr val="122E5F"/>
                </a:solidFill>
              </a:defRPr>
            </a:lvl4pPr>
            <a:lvl5pPr>
              <a:defRPr sz="1400">
                <a:solidFill>
                  <a:srgbClr val="122E5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3"/>
          </p:nvPr>
        </p:nvSpPr>
        <p:spPr>
          <a:xfrm>
            <a:off x="454096" y="895350"/>
            <a:ext cx="8222360" cy="432048"/>
          </a:xfrm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rgbClr val="122E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lang="fi-FI" dirty="0"/>
          </a:p>
        </p:txBody>
      </p:sp>
      <p:pic>
        <p:nvPicPr>
          <p:cNvPr id="12" name="Kuva 11" descr="Governia_Suomi-talo_logo_07_SUOMI-TALO_fin-rus-eng_laatikko_vaaka_sinin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3" y="191591"/>
            <a:ext cx="1760177" cy="4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7547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otsikko 2"/>
          <p:cNvSpPr>
            <a:spLocks noGrp="1"/>
          </p:cNvSpPr>
          <p:nvPr>
            <p:ph type="subTitle" idx="13"/>
          </p:nvPr>
        </p:nvSpPr>
        <p:spPr>
          <a:xfrm>
            <a:off x="454096" y="768102"/>
            <a:ext cx="8222360" cy="432048"/>
          </a:xfrm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rgbClr val="122E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7" name="Kuva 6" descr="Governia_Suomi-talo_logo_07_SUOMI-TALO_fin-rus-eng_laatikko_vaaka_sinin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3" y="191591"/>
            <a:ext cx="1760177" cy="4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85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66357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88" r:id="rId3"/>
    <p:sldLayoutId id="2147483681" r:id="rId4"/>
    <p:sldLayoutId id="2147483678" r:id="rId5"/>
    <p:sldLayoutId id="2147483679" r:id="rId6"/>
    <p:sldLayoutId id="2147483673" r:id="rId7"/>
    <p:sldLayoutId id="2147483680" r:id="rId8"/>
    <p:sldLayoutId id="2147483675" r:id="rId9"/>
  </p:sldLayoutIdLst>
  <p:transition spd="med">
    <p:fad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1018-3AE0-442D-9DAA-1E8DAC98117D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B61D-7E9D-4465-B73E-BF5D03B47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94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omi-talo.fi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omi-talo.fi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18DA10A-03F5-43F2-ADF2-306C26FA8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1" y="3311912"/>
            <a:ext cx="3962400" cy="1351528"/>
          </a:xfrm>
          <a:noFill/>
        </p:spPr>
        <p:txBody>
          <a:bodyPr>
            <a:normAutofit/>
          </a:bodyPr>
          <a:lstStyle/>
          <a:p>
            <a:r>
              <a:rPr lang="fi-FI">
                <a:solidFill>
                  <a:srgbClr val="002060"/>
                </a:solidFill>
              </a:rPr>
              <a:t>17.09.201</a:t>
            </a:r>
            <a:r>
              <a:rPr lang="ru-RU">
                <a:solidFill>
                  <a:srgbClr val="002060"/>
                </a:solidFill>
              </a:rPr>
              <a:t>9</a:t>
            </a:r>
            <a:endParaRPr lang="fi-FI">
              <a:solidFill>
                <a:srgbClr val="002060"/>
              </a:solidFill>
            </a:endParaRPr>
          </a:p>
          <a:p>
            <a:r>
              <a:rPr lang="fi-FI">
                <a:solidFill>
                  <a:srgbClr val="002060"/>
                </a:solidFill>
              </a:rPr>
              <a:t>Sirpa Sara-aho</a:t>
            </a:r>
            <a:endParaRPr lang="fi-FI" dirty="0">
              <a:solidFill>
                <a:srgbClr val="002060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5AAC78A-EB5F-4DA9-B6A3-D21C17750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7178"/>
            <a:ext cx="1804572" cy="1804572"/>
          </a:xfrm>
          <a:prstGeom prst="rect">
            <a:avLst/>
          </a:prstGeom>
        </p:spPr>
      </p:pic>
      <p:pic>
        <p:nvPicPr>
          <p:cNvPr id="4" name="Kuva 3" descr="Kuva, joka sisältää kohteen rakennus, ulko, puu, maa&#10;&#10;Kuvaus luotu automaattisesti">
            <a:extLst>
              <a:ext uri="{FF2B5EF4-FFF2-40B4-BE49-F238E27FC236}">
                <a16:creationId xmlns:a16="http://schemas.microsoft.com/office/drawing/2014/main" id="{632B89E4-0212-4B00-B854-CF120C256D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3350"/>
            <a:ext cx="5638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4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sisä, lattia, seinä, ikkuna&#10;&#10;Kuvaus luotu automaattisesti">
            <a:extLst>
              <a:ext uri="{FF2B5EF4-FFF2-40B4-BE49-F238E27FC236}">
                <a16:creationId xmlns:a16="http://schemas.microsoft.com/office/drawing/2014/main" id="{BEF65E6F-E86E-40C5-B770-3858FE7D64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6" b="1825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6CEDF0-2E1C-47B6-9788-2AFD10C6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435462"/>
            <a:ext cx="3153102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100"/>
              <a:t>SUOMI-TALON TILARATKAISUT/</a:t>
            </a:r>
            <a:br>
              <a:rPr lang="en-US" sz="2100"/>
            </a:br>
            <a:r>
              <a:rPr lang="en-US" sz="2100"/>
              <a:t>JUHLA- JA EDUSTUSTILAT</a:t>
            </a:r>
          </a:p>
        </p:txBody>
      </p: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92783C-8DD4-4A5B-BEC0-FF8A528CE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137" y="2563179"/>
            <a:ext cx="3444765" cy="1964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400" dirty="0" err="1"/>
              <a:t>Juhlasali</a:t>
            </a:r>
            <a:r>
              <a:rPr lang="en-US" sz="1400" dirty="0"/>
              <a:t> </a:t>
            </a:r>
            <a:r>
              <a:rPr lang="en-US" sz="1400" dirty="0" err="1"/>
              <a:t>suurempiin</a:t>
            </a:r>
            <a:r>
              <a:rPr lang="en-US" sz="1400" dirty="0"/>
              <a:t> </a:t>
            </a:r>
            <a:r>
              <a:rPr lang="en-US" sz="1400" dirty="0" err="1"/>
              <a:t>asiakas</a:t>
            </a:r>
            <a:r>
              <a:rPr lang="en-US" sz="1400" dirty="0"/>
              <a:t>- tai </a:t>
            </a:r>
            <a:r>
              <a:rPr lang="en-US" sz="1400" dirty="0" err="1"/>
              <a:t>cocktailtilaisuuksiin</a:t>
            </a:r>
            <a:r>
              <a:rPr lang="en-US" sz="1400" dirty="0"/>
              <a:t> 80-120 </a:t>
            </a:r>
            <a:r>
              <a:rPr lang="en-US" sz="1400" dirty="0" err="1"/>
              <a:t>hengelle</a:t>
            </a:r>
            <a:endParaRPr lang="en-US" sz="1400" dirty="0"/>
          </a:p>
          <a:p>
            <a:pPr indent="-228600" defTabSz="914400"/>
            <a:r>
              <a:rPr lang="en-US" sz="1400" dirty="0" err="1"/>
              <a:t>Cateringpalvelut</a:t>
            </a:r>
            <a:endParaRPr lang="en-US" sz="1400" dirty="0"/>
          </a:p>
          <a:p>
            <a:pPr marL="0" indent="-228600" defTabSz="9144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053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sisä, huone, lattia, seinä&#10;&#10;Kuvaus luotu automaattisesti">
            <a:extLst>
              <a:ext uri="{FF2B5EF4-FFF2-40B4-BE49-F238E27FC236}">
                <a16:creationId xmlns:a16="http://schemas.microsoft.com/office/drawing/2014/main" id="{3AD37D53-E8C7-4CF4-AC23-9E7FA660F6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83D1B-BC74-4EC0-B4D1-C2014458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435462"/>
            <a:ext cx="3153102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100"/>
              <a:t>SUOMI-TALON TILARATKAISUT/</a:t>
            </a:r>
            <a:br>
              <a:rPr lang="en-US" sz="2100"/>
            </a:br>
            <a:r>
              <a:rPr lang="en-US" sz="2100"/>
              <a:t>LOUNGE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6B179C-DF0B-4FA9-9C19-48A28BDE7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137" y="2563179"/>
            <a:ext cx="3444765" cy="1964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400"/>
              <a:t>Loungessa sijaitsee Suomi-talon vastaanotto</a:t>
            </a:r>
            <a:endParaRPr lang="en-US" sz="1400" dirty="0"/>
          </a:p>
          <a:p>
            <a:pPr indent="-228600" defTabSz="914400"/>
            <a:r>
              <a:rPr lang="en-US" sz="1400"/>
              <a:t>Yhteisöllisyyden vahvistaja</a:t>
            </a:r>
            <a:endParaRPr lang="en-US" sz="1400" dirty="0"/>
          </a:p>
          <a:p>
            <a:pPr indent="-228600" defTabSz="914400"/>
            <a:r>
              <a:rPr lang="en-US" sz="1400"/>
              <a:t>Samassa kerroksessa myös Pietarin Suomi-instituutin kirjasto </a:t>
            </a:r>
            <a:r>
              <a:rPr lang="en-US" sz="1400" dirty="0"/>
              <a:t>ja luggage </a:t>
            </a:r>
            <a:r>
              <a:rPr lang="en-US" sz="1400"/>
              <a:t>room väliaikaisine </a:t>
            </a:r>
            <a:r>
              <a:rPr lang="en-US" sz="1400" dirty="0" err="1"/>
              <a:t>säilytyslokeroineen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632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rakennus, ulko, puu, taivas&#10;&#10;Kuvaus luotu automaattisesti">
            <a:extLst>
              <a:ext uri="{FF2B5EF4-FFF2-40B4-BE49-F238E27FC236}">
                <a16:creationId xmlns:a16="http://schemas.microsoft.com/office/drawing/2014/main" id="{EAFDF8CC-5C2D-405C-BD5D-B63371543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882" b="11509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62605" y="-1"/>
            <a:ext cx="4081395" cy="4241204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FC2F53-2F99-41E9-819D-0E767628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73" y="474742"/>
            <a:ext cx="3046982" cy="7825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500"/>
              <a:t>SUOMI-TALON TILARATKAISUT/</a:t>
            </a:r>
            <a:br>
              <a:rPr lang="en-US" sz="1500"/>
            </a:br>
            <a:r>
              <a:rPr lang="en-US" sz="1500"/>
              <a:t>SUOMALAINEN KOULU JA LASTENTARHA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1A8DD5-D5CF-4EE0-A6ED-517E1BBB1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773" y="1330779"/>
            <a:ext cx="3046981" cy="2065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1400"/>
              <a:t>Suurin</a:t>
            </a:r>
            <a:r>
              <a:rPr lang="en-US" sz="1400" dirty="0"/>
              <a:t> </a:t>
            </a:r>
            <a:r>
              <a:rPr lang="en-US" sz="1400"/>
              <a:t>yksittäinen</a:t>
            </a:r>
            <a:r>
              <a:rPr lang="en-US" sz="1400" dirty="0"/>
              <a:t> </a:t>
            </a:r>
            <a:r>
              <a:rPr lang="en-US" sz="1400"/>
              <a:t>vuokralainen</a:t>
            </a:r>
            <a:r>
              <a:rPr lang="en-US" sz="1400" dirty="0"/>
              <a:t> on </a:t>
            </a:r>
            <a:r>
              <a:rPr lang="en-US" sz="1400"/>
              <a:t>Suomalainen</a:t>
            </a:r>
            <a:r>
              <a:rPr lang="en-US" sz="1400" dirty="0"/>
              <a:t> </a:t>
            </a:r>
            <a:r>
              <a:rPr lang="en-US" sz="1400"/>
              <a:t>koulu</a:t>
            </a:r>
            <a:r>
              <a:rPr lang="en-US" sz="1400" dirty="0"/>
              <a:t> ja </a:t>
            </a:r>
            <a:r>
              <a:rPr lang="en-US" sz="1400"/>
              <a:t>lastentarha</a:t>
            </a:r>
            <a:endParaRPr lang="en-US" sz="1400" dirty="0"/>
          </a:p>
          <a:p>
            <a:pPr indent="-228600" defTabSz="914400"/>
            <a:r>
              <a:rPr lang="en-US" sz="1400"/>
              <a:t>Koulussa</a:t>
            </a:r>
            <a:r>
              <a:rPr lang="en-US" sz="1400" dirty="0"/>
              <a:t> </a:t>
            </a:r>
            <a:r>
              <a:rPr lang="en-US" sz="1400"/>
              <a:t>tällä</a:t>
            </a:r>
            <a:r>
              <a:rPr lang="en-US" sz="1400" dirty="0"/>
              <a:t> </a:t>
            </a:r>
            <a:r>
              <a:rPr lang="en-US" sz="1400"/>
              <a:t>hetkellä</a:t>
            </a:r>
            <a:r>
              <a:rPr lang="en-US" sz="1400" dirty="0"/>
              <a:t> </a:t>
            </a:r>
            <a:r>
              <a:rPr lang="en-US" sz="1400"/>
              <a:t>vajaa</a:t>
            </a:r>
            <a:r>
              <a:rPr lang="en-US" sz="1400" dirty="0"/>
              <a:t> 40 </a:t>
            </a:r>
            <a:r>
              <a:rPr lang="en-US" sz="1400"/>
              <a:t>oppilasta</a:t>
            </a:r>
            <a:r>
              <a:rPr lang="en-US" sz="1400" dirty="0"/>
              <a:t> </a:t>
            </a:r>
            <a:r>
              <a:rPr lang="en-US" sz="1400"/>
              <a:t>luokilla</a:t>
            </a:r>
            <a:r>
              <a:rPr lang="en-US" sz="1400" dirty="0"/>
              <a:t> 1-9</a:t>
            </a:r>
          </a:p>
          <a:p>
            <a:pPr indent="-228600" defTabSz="914400"/>
            <a:r>
              <a:rPr lang="en-US" sz="1400"/>
              <a:t>Lastentarhassa</a:t>
            </a:r>
            <a:r>
              <a:rPr lang="en-US" sz="1400" dirty="0"/>
              <a:t> </a:t>
            </a:r>
            <a:r>
              <a:rPr lang="en-US" sz="1400"/>
              <a:t>lapsia</a:t>
            </a:r>
            <a:r>
              <a:rPr lang="en-US" sz="1400" dirty="0"/>
              <a:t> on 16</a:t>
            </a:r>
          </a:p>
        </p:txBody>
      </p:sp>
    </p:spTree>
    <p:extLst>
      <p:ext uri="{BB962C8B-B14F-4D97-AF65-F5344CB8AC3E}">
        <p14:creationId xmlns:p14="http://schemas.microsoft.com/office/powerpoint/2010/main" val="232180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0F33CBA-9775-42D4-AC3D-39AD3A30A8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9" b="32573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FF214A-7D17-4C01-BA3C-1D172819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435462"/>
            <a:ext cx="3153102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100"/>
              <a:t>SUOMI-TALON TILARATKAISUT/</a:t>
            </a:r>
            <a:br>
              <a:rPr lang="en-US" sz="2100"/>
            </a:br>
            <a:r>
              <a:rPr lang="en-US" sz="2100"/>
              <a:t>STUDIOT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648B4-CE7A-4D19-BB94-5F28F79A8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137" y="2563179"/>
            <a:ext cx="3796863" cy="1964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400" dirty="0" err="1"/>
              <a:t>Meillä</a:t>
            </a:r>
            <a:r>
              <a:rPr lang="en-US" sz="1400" dirty="0"/>
              <a:t> on 12kpl 2 </a:t>
            </a:r>
            <a:r>
              <a:rPr lang="en-US" sz="1400" dirty="0" err="1"/>
              <a:t>hengen</a:t>
            </a:r>
            <a:r>
              <a:rPr lang="en-US" sz="1400" dirty="0"/>
              <a:t> </a:t>
            </a:r>
            <a:r>
              <a:rPr lang="en-US" sz="1400" dirty="0" err="1"/>
              <a:t>studiota</a:t>
            </a:r>
            <a:r>
              <a:rPr lang="en-US" sz="1400" dirty="0"/>
              <a:t>, </a:t>
            </a:r>
            <a:r>
              <a:rPr lang="en-US" sz="1400" dirty="0" err="1"/>
              <a:t>pinta-alaltaan</a:t>
            </a:r>
            <a:r>
              <a:rPr lang="en-US" sz="1400" dirty="0"/>
              <a:t> 21-32m</a:t>
            </a:r>
            <a:r>
              <a:rPr lang="en-US" sz="1400" baseline="30000" dirty="0"/>
              <a:t>2</a:t>
            </a:r>
            <a:endParaRPr lang="en-US" sz="1400" dirty="0"/>
          </a:p>
          <a:p>
            <a:pPr indent="-228600" defTabSz="914400"/>
            <a:r>
              <a:rPr lang="en-US" sz="1400" dirty="0"/>
              <a:t>Oma </a:t>
            </a:r>
            <a:r>
              <a:rPr lang="en-US" sz="1400" dirty="0" err="1"/>
              <a:t>kylpyhuone</a:t>
            </a:r>
            <a:r>
              <a:rPr lang="en-US" sz="1400" dirty="0"/>
              <a:t> ja </a:t>
            </a:r>
            <a:r>
              <a:rPr lang="en-US" sz="1400" dirty="0" err="1"/>
              <a:t>keittiönurkkaus</a:t>
            </a:r>
            <a:endParaRPr lang="en-US" sz="1400" dirty="0"/>
          </a:p>
          <a:p>
            <a:pPr indent="-228600" defTabSz="914400"/>
            <a:r>
              <a:rPr lang="en-US" sz="1400" dirty="0" err="1"/>
              <a:t>Langaton</a:t>
            </a:r>
            <a:r>
              <a:rPr lang="en-US" sz="1400" dirty="0"/>
              <a:t> </a:t>
            </a:r>
            <a:r>
              <a:rPr lang="en-US" sz="1400" dirty="0" err="1"/>
              <a:t>nettiyhteys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583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sisä, seinä, sisäkatto, lattia&#10;&#10;Kuvaus luotu automaattisesti">
            <a:extLst>
              <a:ext uri="{FF2B5EF4-FFF2-40B4-BE49-F238E27FC236}">
                <a16:creationId xmlns:a16="http://schemas.microsoft.com/office/drawing/2014/main" id="{BFC644D6-52CE-4B4B-80EA-36F4A01A9F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 b="46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E9ACD5-E649-40A9-8D93-05CEB039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SUOMI-TALON OHEISPALVELUT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8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1D13C96-7717-49F1-899B-F2AF8CE0E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4998"/>
            <a:ext cx="8229600" cy="3454152"/>
          </a:xfrm>
        </p:spPr>
        <p:txBody>
          <a:bodyPr/>
          <a:lstStyle/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LANGATON NETTIYHTEYS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VASTAANOTTO- JA TOIMISTOPALVELUT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TURVALLISET TIETOLIIKENNE- JA VIDEONEUVOTTELUYHTEYDET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VARTIOINTI JA VALVONTA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SIIVOUS JA HUOLTO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KURIIRIPALVELUT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CATERING-PALVELUT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MATKAJÄRJESTELYT (TAKSI, HOTELLI)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PARKKIPAIKAT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TULKKAUS- JA KÄÄNNÖSPALVELUT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PESULAPALVELUT (TULOSSA)</a:t>
            </a:r>
          </a:p>
          <a:p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DA64D4-6C6E-4C82-B41F-1854936391E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SUOMITALON OHEISPALVELUT</a:t>
            </a:r>
          </a:p>
        </p:txBody>
      </p:sp>
    </p:spTree>
    <p:extLst>
      <p:ext uri="{BB962C8B-B14F-4D97-AF65-F5344CB8AC3E}">
        <p14:creationId xmlns:p14="http://schemas.microsoft.com/office/powerpoint/2010/main" val="228328874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" y="0"/>
            <a:ext cx="2736476" cy="5143500"/>
          </a:xfrm>
          <a:prstGeom prst="rect">
            <a:avLst/>
          </a:prstGeom>
          <a:solidFill>
            <a:srgbClr val="B891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8" name="Suora yhdysviiva 17"/>
          <p:cNvCxnSpPr/>
          <p:nvPr/>
        </p:nvCxnSpPr>
        <p:spPr>
          <a:xfrm>
            <a:off x="8999400" y="239126"/>
            <a:ext cx="0" cy="3358483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>
            <a:cxnSpLocks/>
          </p:cNvCxnSpPr>
          <p:nvPr/>
        </p:nvCxnSpPr>
        <p:spPr>
          <a:xfrm flipH="1">
            <a:off x="6085348" y="371519"/>
            <a:ext cx="3058652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788E68-2482-4310-B358-4B675080A7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1" y="129978"/>
            <a:ext cx="825979" cy="825979"/>
          </a:xfrm>
          <a:prstGeom prst="rect">
            <a:avLst/>
          </a:prstGeom>
        </p:spPr>
      </p:pic>
      <p:sp>
        <p:nvSpPr>
          <p:cNvPr id="34" name="Tekstiruutu 14">
            <a:extLst>
              <a:ext uri="{FF2B5EF4-FFF2-40B4-BE49-F238E27FC236}">
                <a16:creationId xmlns:a16="http://schemas.microsoft.com/office/drawing/2014/main" id="{BAF23710-87AC-48F6-97EB-83141736B71B}"/>
              </a:ext>
            </a:extLst>
          </p:cNvPr>
          <p:cNvSpPr txBox="1"/>
          <p:nvPr/>
        </p:nvSpPr>
        <p:spPr>
          <a:xfrm>
            <a:off x="3214688" y="1895475"/>
            <a:ext cx="2362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rgbClr val="022059"/>
                </a:solidFill>
              </a:rPr>
              <a:t>VENÄLÄISET KUMPPANIT, TIEDE- JA TAIDEYHTEISÖT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rgbClr val="022059"/>
                </a:solidFill>
              </a:rPr>
              <a:t>POHJOISMAISET YRITYKSET JA YHTEISÖT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rgbClr val="022059"/>
                </a:solidFill>
              </a:rPr>
              <a:t>AEB, AMCHAM, BRITISH COUNCIL</a:t>
            </a:r>
          </a:p>
        </p:txBody>
      </p:sp>
      <p:sp>
        <p:nvSpPr>
          <p:cNvPr id="23" name="Tekstiruutu 15">
            <a:extLst>
              <a:ext uri="{FF2B5EF4-FFF2-40B4-BE49-F238E27FC236}">
                <a16:creationId xmlns:a16="http://schemas.microsoft.com/office/drawing/2014/main" id="{15932EDA-93A9-42D7-9C0D-465CBAC59F72}"/>
              </a:ext>
            </a:extLst>
          </p:cNvPr>
          <p:cNvSpPr txBox="1"/>
          <p:nvPr/>
        </p:nvSpPr>
        <p:spPr>
          <a:xfrm>
            <a:off x="3200401" y="692173"/>
            <a:ext cx="2989742" cy="116955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rgbClr val="022059"/>
                </a:solidFill>
              </a:rPr>
              <a:t>YRITYKSET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rgbClr val="022059"/>
                </a:solidFill>
              </a:rPr>
              <a:t>YHTEISÖT (TIEDE, KULTTUURI, KANSALAISJÄRJESTÖT)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rgbClr val="022059"/>
                </a:solidFill>
              </a:rPr>
              <a:t>MAAKUNNAT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rgbClr val="022059"/>
                </a:solidFill>
              </a:rPr>
              <a:t>KAUPUNGIT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43F887-5E1D-482F-A132-CF15EC800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33" y="469394"/>
            <a:ext cx="2849033" cy="4182923"/>
          </a:xfrm>
          <a:prstGeom prst="rect">
            <a:avLst/>
          </a:prstGeom>
        </p:spPr>
      </p:pic>
      <p:sp>
        <p:nvSpPr>
          <p:cNvPr id="26" name="Tekstiruutu 26">
            <a:extLst>
              <a:ext uri="{FF2B5EF4-FFF2-40B4-BE49-F238E27FC236}">
                <a16:creationId xmlns:a16="http://schemas.microsoft.com/office/drawing/2014/main" id="{77EDB95A-A5EA-4289-B7AF-1DE6568FDE53}"/>
              </a:ext>
            </a:extLst>
          </p:cNvPr>
          <p:cNvSpPr txBox="1"/>
          <p:nvPr/>
        </p:nvSpPr>
        <p:spPr>
          <a:xfrm>
            <a:off x="-93485" y="2252131"/>
            <a:ext cx="227256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>
                <a:solidFill>
                  <a:srgbClr val="FFFFFF"/>
                </a:solidFill>
              </a:rPr>
              <a:t>SUOMI-TALON </a:t>
            </a:r>
          </a:p>
          <a:p>
            <a:pPr algn="ctr"/>
            <a:r>
              <a:rPr lang="fi-FI" sz="1800" b="1" dirty="0">
                <a:solidFill>
                  <a:srgbClr val="FFFFFF"/>
                </a:solidFill>
              </a:rPr>
              <a:t>ASIAKASKUNTA</a:t>
            </a:r>
            <a:endParaRPr lang="fi-FI" sz="1800" b="1" dirty="0">
              <a:solidFill>
                <a:schemeClr val="bg1"/>
              </a:solidFill>
            </a:endParaRPr>
          </a:p>
          <a:p>
            <a:pPr algn="ctr"/>
            <a:endParaRPr lang="fi-FI" sz="1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5712676" y="-1587"/>
            <a:ext cx="3449087" cy="5143500"/>
          </a:xfrm>
          <a:prstGeom prst="rect">
            <a:avLst/>
          </a:prstGeom>
          <a:solidFill>
            <a:srgbClr val="B891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asakylkinen kolmio 5"/>
          <p:cNvSpPr/>
          <p:nvPr/>
        </p:nvSpPr>
        <p:spPr>
          <a:xfrm rot="20572219">
            <a:off x="3574163" y="-445006"/>
            <a:ext cx="8422725" cy="5218701"/>
          </a:xfrm>
          <a:prstGeom prst="triangle">
            <a:avLst/>
          </a:prstGeom>
          <a:solidFill>
            <a:srgbClr val="0220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uorakulmio 6"/>
          <p:cNvSpPr/>
          <p:nvPr/>
        </p:nvSpPr>
        <p:spPr>
          <a:xfrm>
            <a:off x="3926801" y="-1587"/>
            <a:ext cx="1785875" cy="51435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kstiruutu 7"/>
          <p:cNvSpPr txBox="1"/>
          <p:nvPr/>
        </p:nvSpPr>
        <p:spPr>
          <a:xfrm>
            <a:off x="766849" y="404188"/>
            <a:ext cx="518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>
                <a:solidFill>
                  <a:srgbClr val="0F2D6C"/>
                </a:solidFill>
              </a:rPr>
              <a:t>ARVOT JA MERKITYS YHTEISÖLLE</a:t>
            </a:r>
          </a:p>
        </p:txBody>
      </p:sp>
      <p:cxnSp>
        <p:nvCxnSpPr>
          <p:cNvPr id="10" name="Suora yhdysviiva 9"/>
          <p:cNvCxnSpPr/>
          <p:nvPr/>
        </p:nvCxnSpPr>
        <p:spPr>
          <a:xfrm flipH="1">
            <a:off x="5101025" y="690578"/>
            <a:ext cx="3424643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8376217" y="581466"/>
            <a:ext cx="0" cy="3780118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auto">
          <a:xfrm>
            <a:off x="753960" y="1263250"/>
            <a:ext cx="432000" cy="432000"/>
          </a:xfrm>
          <a:prstGeom prst="ellipse">
            <a:avLst/>
          </a:prstGeom>
          <a:solidFill>
            <a:srgbClr val="0220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</a:pPr>
            <a:endParaRPr lang="ru-RU" sz="1800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430852-7F48-4034-8031-C01C763847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1" y="129977"/>
            <a:ext cx="825979" cy="8273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B74CAF-E2A2-43C5-B30A-C52B96402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3" t="6923" r="2365" b="-53"/>
          <a:stretch/>
        </p:blipFill>
        <p:spPr>
          <a:xfrm>
            <a:off x="5138175" y="770805"/>
            <a:ext cx="3145826" cy="3971759"/>
          </a:xfrm>
          <a:prstGeom prst="rect">
            <a:avLst/>
          </a:prstGeom>
        </p:spPr>
      </p:pic>
      <p:sp>
        <p:nvSpPr>
          <p:cNvPr id="23" name="Tekstiruutu 14">
            <a:extLst>
              <a:ext uri="{FF2B5EF4-FFF2-40B4-BE49-F238E27FC236}">
                <a16:creationId xmlns:a16="http://schemas.microsoft.com/office/drawing/2014/main" id="{655F738D-EB8E-41D9-8306-490463B1217C}"/>
              </a:ext>
            </a:extLst>
          </p:cNvPr>
          <p:cNvSpPr txBox="1"/>
          <p:nvPr/>
        </p:nvSpPr>
        <p:spPr>
          <a:xfrm>
            <a:off x="1667014" y="1236928"/>
            <a:ext cx="347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rgbClr val="022059"/>
                </a:solidFill>
              </a:rPr>
              <a:t>TURVALLISUUS</a:t>
            </a:r>
          </a:p>
          <a:p>
            <a:r>
              <a:rPr lang="fi-FI" sz="1800" b="1" dirty="0">
                <a:solidFill>
                  <a:srgbClr val="022059"/>
                </a:solidFill>
              </a:rPr>
              <a:t>- TURVALLISET TILAT JA YHTEYDET </a:t>
            </a:r>
          </a:p>
        </p:txBody>
      </p:sp>
      <p:sp>
        <p:nvSpPr>
          <p:cNvPr id="17" name="Tekstiruutu 14">
            <a:extLst>
              <a:ext uri="{FF2B5EF4-FFF2-40B4-BE49-F238E27FC236}">
                <a16:creationId xmlns:a16="http://schemas.microsoft.com/office/drawing/2014/main" id="{0B25FDF6-3E8E-4A74-B3A8-ECEEAC938AFE}"/>
              </a:ext>
            </a:extLst>
          </p:cNvPr>
          <p:cNvSpPr txBox="1"/>
          <p:nvPr/>
        </p:nvSpPr>
        <p:spPr>
          <a:xfrm>
            <a:off x="1674507" y="1945268"/>
            <a:ext cx="347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rgbClr val="022059"/>
                </a:solidFill>
              </a:rPr>
              <a:t>YHTEISÖLLISYYS</a:t>
            </a:r>
          </a:p>
          <a:p>
            <a:r>
              <a:rPr lang="fi-FI" sz="1800" b="1" dirty="0">
                <a:solidFill>
                  <a:srgbClr val="022059"/>
                </a:solidFill>
              </a:rPr>
              <a:t>- YHTEISÖN TUKI JA PALVELUT</a:t>
            </a:r>
          </a:p>
        </p:txBody>
      </p:sp>
      <p:sp>
        <p:nvSpPr>
          <p:cNvPr id="20" name="Tekstiruutu 14">
            <a:extLst>
              <a:ext uri="{FF2B5EF4-FFF2-40B4-BE49-F238E27FC236}">
                <a16:creationId xmlns:a16="http://schemas.microsoft.com/office/drawing/2014/main" id="{5D3FFD0F-6AE9-4F5A-8C01-11767CDB481C}"/>
              </a:ext>
            </a:extLst>
          </p:cNvPr>
          <p:cNvSpPr txBox="1"/>
          <p:nvPr/>
        </p:nvSpPr>
        <p:spPr>
          <a:xfrm>
            <a:off x="1674507" y="2641379"/>
            <a:ext cx="347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rgbClr val="022059"/>
                </a:solidFill>
              </a:rPr>
              <a:t>VASTUULLISUUS</a:t>
            </a:r>
          </a:p>
          <a:p>
            <a:r>
              <a:rPr lang="fi-FI" sz="1800" b="1" dirty="0">
                <a:solidFill>
                  <a:srgbClr val="022059"/>
                </a:solidFill>
              </a:rPr>
              <a:t>- SUOMALAINEN TOIMINTATAPA</a:t>
            </a:r>
          </a:p>
        </p:txBody>
      </p:sp>
      <p:sp>
        <p:nvSpPr>
          <p:cNvPr id="26" name="Tekstiruutu 14">
            <a:extLst>
              <a:ext uri="{FF2B5EF4-FFF2-40B4-BE49-F238E27FC236}">
                <a16:creationId xmlns:a16="http://schemas.microsoft.com/office/drawing/2014/main" id="{CBF445C4-B63B-40E7-B7BB-8F05E1E77EDA}"/>
              </a:ext>
            </a:extLst>
          </p:cNvPr>
          <p:cNvSpPr txBox="1"/>
          <p:nvPr/>
        </p:nvSpPr>
        <p:spPr>
          <a:xfrm>
            <a:off x="1680185" y="3347319"/>
            <a:ext cx="347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rgbClr val="022059"/>
                </a:solidFill>
              </a:rPr>
              <a:t>TASA-ARVOISUUS</a:t>
            </a:r>
          </a:p>
          <a:p>
            <a:r>
              <a:rPr lang="fi-FI" sz="1800" b="1" dirty="0">
                <a:solidFill>
                  <a:srgbClr val="022059"/>
                </a:solidFill>
              </a:rPr>
              <a:t>- YHTÄLÄISET OIKEUDET JA EHDOT</a:t>
            </a:r>
          </a:p>
        </p:txBody>
      </p:sp>
      <p:sp>
        <p:nvSpPr>
          <p:cNvPr id="29" name="Tekstiruutu 14">
            <a:extLst>
              <a:ext uri="{FF2B5EF4-FFF2-40B4-BE49-F238E27FC236}">
                <a16:creationId xmlns:a16="http://schemas.microsoft.com/office/drawing/2014/main" id="{15A8E028-2387-4EC9-B77A-A34E99C0BCCB}"/>
              </a:ext>
            </a:extLst>
          </p:cNvPr>
          <p:cNvSpPr txBox="1"/>
          <p:nvPr/>
        </p:nvSpPr>
        <p:spPr>
          <a:xfrm>
            <a:off x="1680185" y="4025560"/>
            <a:ext cx="411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rgbClr val="022059"/>
                </a:solidFill>
              </a:rPr>
              <a:t>AVOIMUUS</a:t>
            </a:r>
          </a:p>
          <a:p>
            <a:r>
              <a:rPr lang="fi-FI" sz="1800" b="1" dirty="0">
                <a:solidFill>
                  <a:srgbClr val="022059"/>
                </a:solidFill>
              </a:rPr>
              <a:t>- TIEDON, OSAAMISEN JA KOKEMUKSEN JAKO</a:t>
            </a:r>
          </a:p>
        </p:txBody>
      </p:sp>
      <p:sp>
        <p:nvSpPr>
          <p:cNvPr id="30" name="Oval 12">
            <a:extLst>
              <a:ext uri="{FF2B5EF4-FFF2-40B4-BE49-F238E27FC236}">
                <a16:creationId xmlns:a16="http://schemas.microsoft.com/office/drawing/2014/main" id="{EF66389C-0CC2-4A51-9274-7F3A5E080401}"/>
              </a:ext>
            </a:extLst>
          </p:cNvPr>
          <p:cNvSpPr/>
          <p:nvPr/>
        </p:nvSpPr>
        <p:spPr bwMode="auto">
          <a:xfrm>
            <a:off x="754359" y="1971642"/>
            <a:ext cx="432000" cy="432000"/>
          </a:xfrm>
          <a:prstGeom prst="ellipse">
            <a:avLst/>
          </a:prstGeom>
          <a:solidFill>
            <a:srgbClr val="0220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</a:pPr>
            <a:endParaRPr lang="ru-RU" sz="1800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1" name="Oval 12">
            <a:extLst>
              <a:ext uri="{FF2B5EF4-FFF2-40B4-BE49-F238E27FC236}">
                <a16:creationId xmlns:a16="http://schemas.microsoft.com/office/drawing/2014/main" id="{D6AB5106-EFFC-49F0-82F8-473CB39B780D}"/>
              </a:ext>
            </a:extLst>
          </p:cNvPr>
          <p:cNvSpPr/>
          <p:nvPr/>
        </p:nvSpPr>
        <p:spPr bwMode="auto">
          <a:xfrm>
            <a:off x="766849" y="2657983"/>
            <a:ext cx="432000" cy="432000"/>
          </a:xfrm>
          <a:prstGeom prst="ellipse">
            <a:avLst/>
          </a:prstGeom>
          <a:solidFill>
            <a:srgbClr val="0220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</a:pPr>
            <a:endParaRPr lang="ru-RU" sz="1800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2" name="Oval 12">
            <a:extLst>
              <a:ext uri="{FF2B5EF4-FFF2-40B4-BE49-F238E27FC236}">
                <a16:creationId xmlns:a16="http://schemas.microsoft.com/office/drawing/2014/main" id="{F46BB8BF-34F1-49DD-9864-010790D7BD6F}"/>
              </a:ext>
            </a:extLst>
          </p:cNvPr>
          <p:cNvSpPr/>
          <p:nvPr/>
        </p:nvSpPr>
        <p:spPr bwMode="auto">
          <a:xfrm>
            <a:off x="766849" y="3344324"/>
            <a:ext cx="432000" cy="432000"/>
          </a:xfrm>
          <a:prstGeom prst="ellipse">
            <a:avLst/>
          </a:prstGeom>
          <a:solidFill>
            <a:srgbClr val="0220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</a:pPr>
            <a:endParaRPr lang="ru-RU" sz="1800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68E2DA5D-1BB6-4D7C-8D98-5D9D45BDCA74}"/>
              </a:ext>
            </a:extLst>
          </p:cNvPr>
          <p:cNvSpPr/>
          <p:nvPr/>
        </p:nvSpPr>
        <p:spPr bwMode="auto">
          <a:xfrm>
            <a:off x="753960" y="4030664"/>
            <a:ext cx="432000" cy="432000"/>
          </a:xfrm>
          <a:prstGeom prst="ellipse">
            <a:avLst/>
          </a:prstGeom>
          <a:solidFill>
            <a:srgbClr val="0220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</a:pPr>
            <a:endParaRPr lang="ru-RU" sz="1800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342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562348"/>
            <a:ext cx="7772400" cy="762002"/>
          </a:xfrm>
        </p:spPr>
        <p:txBody>
          <a:bodyPr anchor="t"/>
          <a:lstStyle/>
          <a:p>
            <a:pPr marL="342900" lvl="0" indent="-342900">
              <a:spcBef>
                <a:spcPts val="0"/>
              </a:spcBef>
            </a:pPr>
            <a:r>
              <a:rPr lang="ru-RU" sz="1600" dirty="0"/>
              <a:t>      </a:t>
            </a:r>
            <a:r>
              <a:rPr lang="fi-FI" sz="1600" dirty="0"/>
              <a:t>Suomi-</a:t>
            </a:r>
            <a:r>
              <a:rPr lang="sv-SE" sz="1600" dirty="0"/>
              <a:t>T</a:t>
            </a:r>
            <a:r>
              <a:rPr lang="fi-FI" sz="1600" dirty="0" err="1"/>
              <a:t>alo</a:t>
            </a:r>
            <a:br>
              <a:rPr lang="ru-RU" sz="1600" dirty="0"/>
            </a:br>
            <a:r>
              <a:rPr lang="fi-FI" sz="1600" dirty="0"/>
              <a:t>Sirpa Sara-aho, johtaja</a:t>
            </a:r>
            <a:br>
              <a:rPr lang="fi-FI" sz="1600" dirty="0"/>
            </a:br>
            <a:r>
              <a:rPr lang="fi-FI" sz="1600" dirty="0" err="1"/>
              <a:t>Bolshaya</a:t>
            </a:r>
            <a:r>
              <a:rPr lang="fi-FI" sz="1600" dirty="0"/>
              <a:t> </a:t>
            </a:r>
            <a:r>
              <a:rPr lang="fi-FI" sz="1600" dirty="0" err="1"/>
              <a:t>Konyushennaya</a:t>
            </a:r>
            <a:r>
              <a:rPr lang="fi-FI" sz="1600" dirty="0"/>
              <a:t> 8, Pietari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+7 921 596 5639</a:t>
            </a:r>
            <a:br>
              <a:rPr lang="fi-FI" sz="1600" dirty="0"/>
            </a:br>
            <a:r>
              <a:rPr lang="fi-FI" sz="1600" dirty="0"/>
              <a:t>sirpa.sara-aho@suomi-talo.fi</a:t>
            </a:r>
            <a:br>
              <a:rPr lang="fi-FI" sz="1600" dirty="0"/>
            </a:br>
            <a:endParaRPr lang="fi-FI" dirty="0"/>
          </a:p>
        </p:txBody>
      </p:sp>
      <p:pic>
        <p:nvPicPr>
          <p:cNvPr id="7" name="Kuva 6" descr="Governia_Suomi-talo_logo_05_SUOMI-TALO_fin_laatikko_sinin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1352550"/>
            <a:ext cx="1801368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1943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28601" y="2063175"/>
            <a:ext cx="41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Taksilla n.15-30 min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Metrolla n. 20 min</a:t>
            </a:r>
          </a:p>
        </p:txBody>
      </p:sp>
      <p:grpSp>
        <p:nvGrpSpPr>
          <p:cNvPr id="11" name="Ryhmitä 10"/>
          <p:cNvGrpSpPr/>
          <p:nvPr/>
        </p:nvGrpSpPr>
        <p:grpSpPr>
          <a:xfrm>
            <a:off x="3505200" y="1160742"/>
            <a:ext cx="4851400" cy="3773208"/>
            <a:chOff x="3124200" y="590550"/>
            <a:chExt cx="4074740" cy="3814650"/>
          </a:xfrm>
        </p:grpSpPr>
        <p:pic>
          <p:nvPicPr>
            <p:cNvPr id="9" name="Kuva 8"/>
            <p:cNvPicPr>
              <a:picLocks noChangeAspect="1"/>
            </p:cNvPicPr>
            <p:nvPr/>
          </p:nvPicPr>
          <p:blipFill rotWithShape="1">
            <a:blip r:embed="rId2"/>
            <a:srcRect l="37500" t="20369" r="23333" b="14444"/>
            <a:stretch/>
          </p:blipFill>
          <p:spPr>
            <a:xfrm>
              <a:off x="3124200" y="590550"/>
              <a:ext cx="4074740" cy="3814650"/>
            </a:xfrm>
            <a:prstGeom prst="rect">
              <a:avLst/>
            </a:prstGeom>
          </p:spPr>
        </p:pic>
        <p:sp>
          <p:nvSpPr>
            <p:cNvPr id="20" name="Tekstiruutu 19"/>
            <p:cNvSpPr txBox="1"/>
            <p:nvPr/>
          </p:nvSpPr>
          <p:spPr>
            <a:xfrm>
              <a:off x="3339403" y="2568765"/>
              <a:ext cx="991202" cy="270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A1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Talvipalatsi</a:t>
              </a:r>
            </a:p>
          </p:txBody>
        </p:sp>
        <p:cxnSp>
          <p:nvCxnSpPr>
            <p:cNvPr id="4" name="Kaareva yhdysviiva 3"/>
            <p:cNvCxnSpPr/>
            <p:nvPr/>
          </p:nvCxnSpPr>
          <p:spPr>
            <a:xfrm rot="10800000" flipV="1">
              <a:off x="4654744" y="896650"/>
              <a:ext cx="2431857" cy="23622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i 23"/>
            <p:cNvSpPr/>
            <p:nvPr/>
          </p:nvSpPr>
          <p:spPr>
            <a:xfrm>
              <a:off x="3657600" y="280165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00A1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Alaotsikko 2"/>
          <p:cNvSpPr>
            <a:spLocks noGrp="1"/>
          </p:cNvSpPr>
          <p:nvPr>
            <p:ph type="subTitle" idx="13"/>
          </p:nvPr>
        </p:nvSpPr>
        <p:spPr>
          <a:xfrm>
            <a:off x="454096" y="742950"/>
            <a:ext cx="8222360" cy="720566"/>
          </a:xfrm>
        </p:spPr>
        <p:txBody>
          <a:bodyPr/>
          <a:lstStyle/>
          <a:p>
            <a:r>
              <a:rPr lang="fi-FI" sz="2400" dirty="0">
                <a:solidFill>
                  <a:srgbClr val="262626"/>
                </a:solidFill>
              </a:rPr>
              <a:t>Elinkeinoelämän, taiteen, tieteen ja kulttuurin keskus Pietarin keskustassa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59E4C13-2A07-4E00-A27A-A40A5ADA03C1}"/>
              </a:ext>
            </a:extLst>
          </p:cNvPr>
          <p:cNvSpPr txBox="1"/>
          <p:nvPr/>
        </p:nvSpPr>
        <p:spPr>
          <a:xfrm>
            <a:off x="228601" y="1733550"/>
            <a:ext cx="34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Pietarin Suomen Rautatieasemalta</a:t>
            </a:r>
          </a:p>
        </p:txBody>
      </p:sp>
    </p:spTree>
    <p:extLst>
      <p:ext uri="{BB962C8B-B14F-4D97-AF65-F5344CB8AC3E}">
        <p14:creationId xmlns:p14="http://schemas.microsoft.com/office/powerpoint/2010/main" val="597604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SUOMI-TALO_MALLINNUS- AULA.png">
            <a:extLst>
              <a:ext uri="{FF2B5EF4-FFF2-40B4-BE49-F238E27FC236}">
                <a16:creationId xmlns:a16="http://schemas.microsoft.com/office/drawing/2014/main" id="{15FD29C3-EC38-415E-A396-EF62C0C736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 b="14257"/>
          <a:stretch/>
        </p:blipFill>
        <p:spPr>
          <a:xfrm>
            <a:off x="156245" y="166665"/>
            <a:ext cx="8707470" cy="47003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DDA7D3-2EBB-462D-A0AD-B0713218DD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" y="276534"/>
            <a:ext cx="825979" cy="82597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A14CB5-84F7-42AE-8290-A29A66211A2B}"/>
              </a:ext>
            </a:extLst>
          </p:cNvPr>
          <p:cNvSpPr/>
          <p:nvPr/>
        </p:nvSpPr>
        <p:spPr>
          <a:xfrm>
            <a:off x="2216126" y="1220067"/>
            <a:ext cx="5037083" cy="252424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1E569-FBBA-4E71-BA28-F1FA61FE8CD3}"/>
              </a:ext>
            </a:extLst>
          </p:cNvPr>
          <p:cNvSpPr txBox="1"/>
          <p:nvPr/>
        </p:nvSpPr>
        <p:spPr>
          <a:xfrm>
            <a:off x="2550544" y="1521463"/>
            <a:ext cx="436824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500" b="1" dirty="0">
                <a:solidFill>
                  <a:srgbClr val="0F2D6C"/>
                </a:solidFill>
              </a:rPr>
              <a:t>SUOMI-TALON PALVELUKONSEPTI</a:t>
            </a:r>
          </a:p>
          <a:p>
            <a:pPr algn="ctr"/>
            <a:endParaRPr lang="fi-FI" sz="1800" b="1" dirty="0">
              <a:solidFill>
                <a:srgbClr val="0F2D6C"/>
              </a:solidFill>
            </a:endParaRPr>
          </a:p>
          <a:p>
            <a:pPr algn="ctr"/>
            <a:r>
              <a:rPr lang="fi-FI" sz="1800" b="1" i="1" dirty="0">
                <a:solidFill>
                  <a:srgbClr val="0F2D6C"/>
                </a:solidFill>
                <a:cs typeface="Arial" panose="020B0604020202020204" pitchFamily="34" charset="0"/>
              </a:rPr>
              <a:t>Suomi-Talo tarjoaa kokonaisvaltaisen tila- ja palvelukonseptin yhdessä talon palvelutuottajien, opetus- ja kulttuuritoimijoiden kanssa</a:t>
            </a:r>
            <a:endParaRPr lang="fi-FI" sz="1800" b="1" dirty="0">
              <a:solidFill>
                <a:srgbClr val="0F2D6C"/>
              </a:solidFill>
            </a:endParaRPr>
          </a:p>
          <a:p>
            <a:pPr algn="ctr"/>
            <a:endParaRPr lang="ru-RU" sz="1800" b="1" dirty="0">
              <a:solidFill>
                <a:srgbClr val="0F2D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lattia, sisä, seinä, huone&#10;&#10;Kuvaus luotu automaattisesti">
            <a:extLst>
              <a:ext uri="{FF2B5EF4-FFF2-40B4-BE49-F238E27FC236}">
                <a16:creationId xmlns:a16="http://schemas.microsoft.com/office/drawing/2014/main" id="{11449756-1BAF-4B31-9717-022B6F72B7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2344F0-2867-424B-9E1E-5C4BC7A8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SUOMI-TALON TILARATKAISUT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9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rakennus, ulko, taivas, puu&#10;&#10;Kuvaus luotu automaattisesti">
            <a:extLst>
              <a:ext uri="{FF2B5EF4-FFF2-40B4-BE49-F238E27FC236}">
                <a16:creationId xmlns:a16="http://schemas.microsoft.com/office/drawing/2014/main" id="{CFAB3C78-5566-46B1-AEFE-D49FB0BA3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5" b="3035"/>
          <a:stretch/>
        </p:blipFill>
        <p:spPr>
          <a:xfrm>
            <a:off x="0" y="-247650"/>
            <a:ext cx="9143980" cy="556260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4E89DB-0ADE-47FB-8B8E-CFA12554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435462"/>
            <a:ext cx="3153102" cy="100706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1500"/>
              <a:t>SUOMI-TALON TILARATKAISUT/</a:t>
            </a:r>
            <a:br>
              <a:rPr lang="en-US" sz="1500"/>
            </a:br>
            <a:r>
              <a:rPr lang="en-US" sz="1500"/>
              <a:t>TOIMISTOT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BBD2ED-AEBA-40FD-8689-9D6E5B0BB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137" y="2563179"/>
            <a:ext cx="3444765" cy="1964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400" dirty="0" err="1"/>
              <a:t>Toimistoja</a:t>
            </a:r>
            <a:r>
              <a:rPr lang="en-US" sz="1400" dirty="0"/>
              <a:t> 2-4 </a:t>
            </a:r>
            <a:r>
              <a:rPr lang="en-US" sz="1400" dirty="0" err="1"/>
              <a:t>kerroksessa</a:t>
            </a:r>
            <a:r>
              <a:rPr lang="en-US" sz="1400" dirty="0"/>
              <a:t>, 2/3 </a:t>
            </a:r>
            <a:r>
              <a:rPr lang="en-US" sz="1400" dirty="0" err="1"/>
              <a:t>kiinteistön</a:t>
            </a:r>
            <a:r>
              <a:rPr lang="en-US" sz="1400" dirty="0"/>
              <a:t> </a:t>
            </a:r>
            <a:r>
              <a:rPr lang="en-US" sz="1400" dirty="0" err="1"/>
              <a:t>kokonaispinta-alasta</a:t>
            </a:r>
            <a:endParaRPr lang="en-US" sz="1400" dirty="0"/>
          </a:p>
          <a:p>
            <a:pPr indent="-228600" defTabSz="914400"/>
            <a:r>
              <a:rPr lang="en-US" sz="1400" dirty="0" err="1"/>
              <a:t>Toimistot</a:t>
            </a:r>
            <a:r>
              <a:rPr lang="en-US" sz="1400" dirty="0"/>
              <a:t> </a:t>
            </a:r>
            <a:r>
              <a:rPr lang="en-US" sz="1400" dirty="0" err="1"/>
              <a:t>kooltaan</a:t>
            </a:r>
            <a:r>
              <a:rPr lang="en-US" sz="1400" dirty="0"/>
              <a:t> 15-50 m</a:t>
            </a:r>
            <a:r>
              <a:rPr lang="en-US" sz="1400" baseline="30000" dirty="0"/>
              <a:t>2</a:t>
            </a:r>
            <a:endParaRPr lang="en-US" sz="1400" dirty="0"/>
          </a:p>
          <a:p>
            <a:pPr indent="-228600" defTabSz="914400"/>
            <a:r>
              <a:rPr lang="en-US" sz="1400" dirty="0" err="1"/>
              <a:t>Vuokralaisia</a:t>
            </a:r>
            <a:r>
              <a:rPr lang="en-US" sz="1400" dirty="0"/>
              <a:t> </a:t>
            </a:r>
            <a:r>
              <a:rPr lang="en-US" sz="1400" dirty="0" err="1"/>
              <a:t>yli</a:t>
            </a:r>
            <a:r>
              <a:rPr lang="en-US" sz="1400" dirty="0"/>
              <a:t> 20, </a:t>
            </a:r>
            <a:r>
              <a:rPr lang="en-US" sz="1400" dirty="0" err="1"/>
              <a:t>edustaen</a:t>
            </a:r>
            <a:r>
              <a:rPr lang="en-US" sz="1400" dirty="0"/>
              <a:t> mm </a:t>
            </a:r>
            <a:r>
              <a:rPr lang="en-US" sz="1400" dirty="0" err="1"/>
              <a:t>suomalaista</a:t>
            </a:r>
            <a:r>
              <a:rPr lang="en-US" sz="1400" dirty="0"/>
              <a:t> like-</a:t>
            </a:r>
            <a:r>
              <a:rPr lang="en-US" sz="1400" dirty="0" err="1"/>
              <a:t>elämää</a:t>
            </a:r>
            <a:r>
              <a:rPr lang="en-US" sz="1400" dirty="0"/>
              <a:t>, </a:t>
            </a:r>
            <a:r>
              <a:rPr lang="en-US" sz="1400" dirty="0" err="1"/>
              <a:t>koulutusta</a:t>
            </a:r>
            <a:r>
              <a:rPr lang="en-US" sz="1400" dirty="0"/>
              <a:t>, </a:t>
            </a:r>
            <a:r>
              <a:rPr lang="en-US" sz="1400" dirty="0" err="1"/>
              <a:t>kulttuuria</a:t>
            </a:r>
            <a:r>
              <a:rPr lang="en-US" sz="1400" dirty="0"/>
              <a:t> ja </a:t>
            </a:r>
            <a:r>
              <a:rPr lang="en-US" sz="1400" dirty="0" err="1"/>
              <a:t>kaupunkeja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025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ikkuna, lattia, sisä, pöytä&#10;&#10;Kuvaus luotu automaattisesti">
            <a:extLst>
              <a:ext uri="{FF2B5EF4-FFF2-40B4-BE49-F238E27FC236}">
                <a16:creationId xmlns:a16="http://schemas.microsoft.com/office/drawing/2014/main" id="{E216A05E-FFEF-4710-8BF5-7D6DB5DFB1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0" b="2001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F90522-57C2-4802-9E5A-5113C658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435462"/>
            <a:ext cx="3153102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100"/>
              <a:t>SUOMI-TALON TILARATKAISUT/</a:t>
            </a:r>
            <a:br>
              <a:rPr lang="en-US" sz="2100"/>
            </a:br>
            <a:r>
              <a:rPr lang="en-US" sz="2100"/>
              <a:t>PÄIVÄTOIMISTOT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5461BB-72C3-430A-ADB5-2A437B43B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137" y="2563179"/>
            <a:ext cx="3444765" cy="1964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400" dirty="0" err="1"/>
              <a:t>Tarjolla</a:t>
            </a:r>
            <a:r>
              <a:rPr lang="en-US" sz="1400" dirty="0"/>
              <a:t> </a:t>
            </a:r>
            <a:r>
              <a:rPr lang="en-US" sz="1400" dirty="0" err="1"/>
              <a:t>nykyaikaisilla</a:t>
            </a:r>
            <a:r>
              <a:rPr lang="en-US" sz="1400" dirty="0"/>
              <a:t> AV-</a:t>
            </a:r>
            <a:r>
              <a:rPr lang="en-US" sz="1400" dirty="0" err="1"/>
              <a:t>laitteilla</a:t>
            </a:r>
            <a:r>
              <a:rPr lang="en-US" sz="1400" dirty="0"/>
              <a:t> </a:t>
            </a:r>
            <a:r>
              <a:rPr lang="en-US" sz="1400" dirty="0" err="1"/>
              <a:t>varustettuja</a:t>
            </a:r>
            <a:r>
              <a:rPr lang="en-US" sz="1400" dirty="0"/>
              <a:t> </a:t>
            </a:r>
            <a:r>
              <a:rPr lang="en-US" sz="1400" dirty="0" err="1"/>
              <a:t>työtiloja</a:t>
            </a:r>
            <a:r>
              <a:rPr lang="en-US" sz="1400" dirty="0"/>
              <a:t> </a:t>
            </a:r>
            <a:r>
              <a:rPr lang="en-US" sz="1400" dirty="0" err="1"/>
              <a:t>päivätoimistoksi</a:t>
            </a:r>
            <a:r>
              <a:rPr lang="en-US" sz="1400" dirty="0"/>
              <a:t> tai </a:t>
            </a:r>
            <a:r>
              <a:rPr lang="en-US" sz="1400" dirty="0" err="1"/>
              <a:t>etätyöhuoneeksi</a:t>
            </a:r>
            <a:endParaRPr lang="en-US" sz="1400" dirty="0"/>
          </a:p>
          <a:p>
            <a:pPr indent="-228600" defTabSz="914400"/>
            <a:r>
              <a:rPr lang="en-US" sz="1400" dirty="0" err="1"/>
              <a:t>Tavoitteena</a:t>
            </a:r>
            <a:r>
              <a:rPr lang="en-US" sz="1400" dirty="0"/>
              <a:t> </a:t>
            </a:r>
            <a:r>
              <a:rPr lang="en-US" sz="1400" dirty="0" err="1"/>
              <a:t>saada</a:t>
            </a:r>
            <a:r>
              <a:rPr lang="en-US" sz="1400" dirty="0"/>
              <a:t> </a:t>
            </a:r>
            <a:r>
              <a:rPr lang="en-US" sz="1400" dirty="0" err="1"/>
              <a:t>ajanvarausjärjestelmä</a:t>
            </a:r>
            <a:r>
              <a:rPr lang="en-US" sz="1400" dirty="0"/>
              <a:t> </a:t>
            </a:r>
            <a:r>
              <a:rPr lang="en-US" sz="1400" dirty="0" err="1"/>
              <a:t>Suomi-talon</a:t>
            </a:r>
            <a:r>
              <a:rPr lang="en-US" sz="1400" dirty="0"/>
              <a:t> </a:t>
            </a:r>
            <a:r>
              <a:rPr lang="en-US" sz="1400" dirty="0" err="1"/>
              <a:t>nettisivulle</a:t>
            </a:r>
            <a:r>
              <a:rPr lang="en-US" sz="1400" dirty="0"/>
              <a:t>                 (</a:t>
            </a:r>
            <a:r>
              <a:rPr lang="en-US" sz="1400" dirty="0">
                <a:hlinkClick r:id="rId3"/>
              </a:rPr>
              <a:t>www.Suomi-talo.fi</a:t>
            </a:r>
            <a:r>
              <a:rPr lang="en-US" sz="1400" dirty="0"/>
              <a:t>) </a:t>
            </a:r>
            <a:r>
              <a:rPr lang="en-US" sz="1400" dirty="0" err="1"/>
              <a:t>lokakuun</a:t>
            </a:r>
            <a:r>
              <a:rPr lang="en-US" sz="1400" dirty="0"/>
              <a:t> </a:t>
            </a:r>
            <a:r>
              <a:rPr lang="en-US" sz="1400" dirty="0" err="1"/>
              <a:t>aikana</a:t>
            </a:r>
            <a:endParaRPr lang="en-US" sz="1400" dirty="0"/>
          </a:p>
          <a:p>
            <a:pPr marL="0" indent="-228600" defTabSz="9144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72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lattia, sisä, huone, tuoli&#10;&#10;Kuvaus luotu automaattisesti">
            <a:extLst>
              <a:ext uri="{FF2B5EF4-FFF2-40B4-BE49-F238E27FC236}">
                <a16:creationId xmlns:a16="http://schemas.microsoft.com/office/drawing/2014/main" id="{0C56F3E5-CFD6-4C59-B186-B839B68345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9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62605" y="-1"/>
            <a:ext cx="4081395" cy="4241204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92C17D-1C4B-4925-8F50-DBDB2179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73" y="474742"/>
            <a:ext cx="3046982" cy="7825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700"/>
              <a:t>SUOMI-TALON TILARATKAISUT/</a:t>
            </a:r>
            <a:br>
              <a:rPr lang="en-US" sz="1700"/>
            </a:br>
            <a:r>
              <a:rPr lang="en-US" sz="1700"/>
              <a:t>CO-WORKING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E2AF69-DD01-48AD-BC42-789E8175B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773" y="1330779"/>
            <a:ext cx="3046981" cy="2065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1400"/>
              <a:t>Tällä hetkellä 12 työpistettä</a:t>
            </a:r>
            <a:endParaRPr lang="en-US" sz="1400" dirty="0"/>
          </a:p>
          <a:p>
            <a:pPr indent="-228600" defTabSz="914400"/>
            <a:r>
              <a:rPr lang="en-US" sz="1400"/>
              <a:t>Mahdollisuus ostaa päivä-, kuukausi- ja yrityskohtainen passi 6 kuukaudeksi</a:t>
            </a:r>
            <a:endParaRPr lang="en-US" sz="1400" dirty="0"/>
          </a:p>
          <a:p>
            <a:pPr marL="0" indent="-228600" defTabSz="914400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2591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sisä, seinä, lattia, huone&#10;&#10;Kuvaus luotu automaattisesti">
            <a:extLst>
              <a:ext uri="{FF2B5EF4-FFF2-40B4-BE49-F238E27FC236}">
                <a16:creationId xmlns:a16="http://schemas.microsoft.com/office/drawing/2014/main" id="{AD62312F-D144-4B2B-9657-27084AC173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DF4384-F772-472B-A43D-45C3B05F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435462"/>
            <a:ext cx="3153102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100"/>
              <a:t>SUOMI-TALON TILARATKAISUT/</a:t>
            </a:r>
            <a:br>
              <a:rPr lang="en-US" sz="2100"/>
            </a:br>
            <a:r>
              <a:rPr lang="en-US" sz="2100"/>
              <a:t>KOKOUSTILAT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B49359-9F8E-40BB-909E-05D866C31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137" y="2563179"/>
            <a:ext cx="3444765" cy="196488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defTabSz="914400"/>
            <a:endParaRPr lang="en-US" sz="1400" dirty="0"/>
          </a:p>
          <a:p>
            <a:pPr indent="-228600" defTabSz="914400"/>
            <a:r>
              <a:rPr lang="en-US" sz="1400" dirty="0" err="1"/>
              <a:t>Vuokrattavissa</a:t>
            </a:r>
            <a:r>
              <a:rPr lang="en-US" sz="1400" dirty="0"/>
              <a:t> 6 </a:t>
            </a:r>
            <a:r>
              <a:rPr lang="en-US" sz="1400" dirty="0" err="1"/>
              <a:t>kokous</a:t>
            </a:r>
            <a:r>
              <a:rPr lang="en-US" sz="1400" dirty="0"/>
              <a:t>- ja </a:t>
            </a:r>
            <a:r>
              <a:rPr lang="en-US" sz="1400" dirty="0" err="1"/>
              <a:t>neuvotteluhuonetta</a:t>
            </a:r>
            <a:r>
              <a:rPr lang="en-US" sz="1400" dirty="0"/>
              <a:t> 5-30 </a:t>
            </a:r>
            <a:r>
              <a:rPr lang="en-US" sz="1400" dirty="0" err="1"/>
              <a:t>henkilölle</a:t>
            </a:r>
            <a:endParaRPr lang="en-US" sz="1400" dirty="0"/>
          </a:p>
          <a:p>
            <a:pPr indent="-228600" defTabSz="914400"/>
            <a:r>
              <a:rPr lang="en-US" sz="1400" dirty="0" err="1"/>
              <a:t>Nykyaikainen</a:t>
            </a:r>
            <a:r>
              <a:rPr lang="en-US" sz="1400" dirty="0"/>
              <a:t> av-</a:t>
            </a:r>
            <a:r>
              <a:rPr lang="en-US" sz="1400" dirty="0" err="1"/>
              <a:t>laitteisto</a:t>
            </a:r>
            <a:r>
              <a:rPr lang="en-US" sz="1400" dirty="0"/>
              <a:t>, 2 </a:t>
            </a:r>
            <a:r>
              <a:rPr lang="en-US" sz="1400" dirty="0" err="1"/>
              <a:t>tilassa</a:t>
            </a:r>
            <a:r>
              <a:rPr lang="en-US" sz="1400" dirty="0"/>
              <a:t> </a:t>
            </a:r>
            <a:r>
              <a:rPr lang="en-US" sz="1400" dirty="0" err="1"/>
              <a:t>mahdollisuus</a:t>
            </a:r>
            <a:r>
              <a:rPr lang="en-US" sz="1400" dirty="0"/>
              <a:t> </a:t>
            </a:r>
            <a:r>
              <a:rPr lang="en-US" sz="1400" dirty="0" err="1"/>
              <a:t>videoneuvotteluun</a:t>
            </a:r>
            <a:endParaRPr lang="en-US" sz="1400" dirty="0"/>
          </a:p>
          <a:p>
            <a:pPr indent="-228600" defTabSz="914400"/>
            <a:r>
              <a:rPr lang="en-US" sz="1400" dirty="0"/>
              <a:t>Catering-</a:t>
            </a:r>
            <a:r>
              <a:rPr lang="en-US" sz="1400" dirty="0" err="1"/>
              <a:t>palvelut</a:t>
            </a:r>
            <a:endParaRPr lang="en-US" sz="1400" dirty="0"/>
          </a:p>
          <a:p>
            <a:pPr indent="-228600" defTabSz="914400"/>
            <a:r>
              <a:rPr lang="en-US" sz="1400" dirty="0" err="1"/>
              <a:t>Tavoitteena</a:t>
            </a:r>
            <a:r>
              <a:rPr lang="en-US" sz="1400" dirty="0"/>
              <a:t> </a:t>
            </a:r>
            <a:r>
              <a:rPr lang="en-US" sz="1400" dirty="0" err="1"/>
              <a:t>saada</a:t>
            </a:r>
            <a:r>
              <a:rPr lang="en-US" sz="1400" dirty="0"/>
              <a:t> </a:t>
            </a:r>
            <a:r>
              <a:rPr lang="en-US" sz="1400" dirty="0" err="1"/>
              <a:t>ajanvarausjärjestelmä</a:t>
            </a:r>
            <a:r>
              <a:rPr lang="en-US" sz="1400" dirty="0"/>
              <a:t> </a:t>
            </a:r>
            <a:r>
              <a:rPr lang="en-US" sz="1400" dirty="0" err="1"/>
              <a:t>tarjoiluineen</a:t>
            </a:r>
            <a:r>
              <a:rPr lang="en-US" sz="1400" dirty="0"/>
              <a:t> </a:t>
            </a:r>
            <a:r>
              <a:rPr lang="en-US" sz="1400" dirty="0" err="1"/>
              <a:t>Suomi-talon</a:t>
            </a:r>
            <a:r>
              <a:rPr lang="en-US" sz="1400" dirty="0"/>
              <a:t> </a:t>
            </a:r>
            <a:r>
              <a:rPr lang="en-US" sz="1400" dirty="0" err="1"/>
              <a:t>nettisivulle</a:t>
            </a:r>
            <a:r>
              <a:rPr lang="en-US" sz="1400" dirty="0"/>
              <a:t> (</a:t>
            </a:r>
            <a:r>
              <a:rPr lang="en-US" sz="1400" dirty="0">
                <a:hlinkClick r:id="rId3"/>
              </a:rPr>
              <a:t>www.Suomi-talo.fi</a:t>
            </a:r>
            <a:r>
              <a:rPr lang="en-US" sz="1400" dirty="0"/>
              <a:t>) </a:t>
            </a:r>
            <a:r>
              <a:rPr lang="en-US" sz="1400" dirty="0" err="1"/>
              <a:t>lokakuun</a:t>
            </a:r>
            <a:r>
              <a:rPr lang="en-US" sz="1400" dirty="0"/>
              <a:t> </a:t>
            </a:r>
            <a:r>
              <a:rPr lang="en-US" sz="1400" dirty="0" err="1"/>
              <a:t>aikana</a:t>
            </a:r>
            <a:endParaRPr lang="en-US" sz="1400" dirty="0"/>
          </a:p>
          <a:p>
            <a:pPr indent="-228600" defTabSz="9144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839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sisä, lattia, seinä, huone&#10;&#10;Kuvaus luotu automaattisesti">
            <a:extLst>
              <a:ext uri="{FF2B5EF4-FFF2-40B4-BE49-F238E27FC236}">
                <a16:creationId xmlns:a16="http://schemas.microsoft.com/office/drawing/2014/main" id="{E8CFE040-A199-41C5-A799-3FA9498DEC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6C1410-25BC-4C7A-90B3-6DC65F10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435462"/>
            <a:ext cx="3153102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100"/>
              <a:t>SUOMI-TALON TILARATKAISUT/</a:t>
            </a:r>
            <a:br>
              <a:rPr lang="en-US" sz="2100"/>
            </a:br>
            <a:r>
              <a:rPr lang="en-US" sz="2100"/>
              <a:t>KOULUTUSTILAT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511F22-B9DF-4A74-B52C-0F0BB77F0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137" y="2563179"/>
            <a:ext cx="3444765" cy="1964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400" dirty="0" err="1"/>
              <a:t>Koulutustiloja</a:t>
            </a:r>
            <a:r>
              <a:rPr lang="en-US" sz="1400" dirty="0"/>
              <a:t> 40-57m</a:t>
            </a:r>
            <a:r>
              <a:rPr lang="en-US" sz="1400" baseline="30000" dirty="0"/>
              <a:t>2 </a:t>
            </a:r>
            <a:r>
              <a:rPr lang="en-US" sz="1400" dirty="0"/>
              <a:t> </a:t>
            </a:r>
            <a:r>
              <a:rPr lang="en-US" sz="1400" dirty="0" err="1"/>
              <a:t>noin</a:t>
            </a:r>
            <a:r>
              <a:rPr lang="en-US" sz="1400" dirty="0"/>
              <a:t> 20-30 </a:t>
            </a:r>
            <a:r>
              <a:rPr lang="en-US" sz="1400" dirty="0" err="1"/>
              <a:t>henkilölle</a:t>
            </a:r>
            <a:endParaRPr lang="en-US" sz="1400" dirty="0"/>
          </a:p>
          <a:p>
            <a:pPr indent="-228600" defTabSz="914400"/>
            <a:r>
              <a:rPr lang="en-US" sz="1400" dirty="0" err="1"/>
              <a:t>Nykyaikaiset</a:t>
            </a:r>
            <a:r>
              <a:rPr lang="en-US" sz="1400" dirty="0"/>
              <a:t> av-</a:t>
            </a:r>
            <a:r>
              <a:rPr lang="en-US" sz="1400" dirty="0" err="1"/>
              <a:t>laitteet</a:t>
            </a:r>
            <a:endParaRPr lang="en-US" sz="1400" dirty="0"/>
          </a:p>
          <a:p>
            <a:pPr indent="-228600" defTabSz="914400"/>
            <a:r>
              <a:rPr lang="en-US" sz="1400" dirty="0"/>
              <a:t>Catering-</a:t>
            </a:r>
            <a:r>
              <a:rPr lang="en-US" sz="1400" dirty="0" err="1"/>
              <a:t>palvelut</a:t>
            </a:r>
            <a:endParaRPr lang="en-US" sz="1400" dirty="0"/>
          </a:p>
          <a:p>
            <a:pPr indent="-228600" defTabSz="9144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4561019"/>
      </p:ext>
    </p:extLst>
  </p:cSld>
  <p:clrMapOvr>
    <a:masterClrMapping/>
  </p:clrMapOvr>
</p:sld>
</file>

<file path=ppt/theme/theme1.xml><?xml version="1.0" encoding="utf-8"?>
<a:theme xmlns:a="http://schemas.openxmlformats.org/drawingml/2006/main" name="Suomi-Talo esityspohja">
  <a:themeElements>
    <a:clrScheme name="Suomi-Talo">
      <a:dk1>
        <a:srgbClr val="000A10"/>
      </a:dk1>
      <a:lt1>
        <a:sysClr val="window" lastClr="FFFFFF"/>
      </a:lt1>
      <a:dk2>
        <a:srgbClr val="123570"/>
      </a:dk2>
      <a:lt2>
        <a:srgbClr val="657099"/>
      </a:lt2>
      <a:accent1>
        <a:srgbClr val="07142D"/>
      </a:accent1>
      <a:accent2>
        <a:srgbClr val="626D95"/>
      </a:accent2>
      <a:accent3>
        <a:srgbClr val="333333"/>
      </a:accent3>
      <a:accent4>
        <a:srgbClr val="666666"/>
      </a:accent4>
      <a:accent5>
        <a:srgbClr val="808080"/>
      </a:accent5>
      <a:accent6>
        <a:srgbClr val="B3B3B3"/>
      </a:accent6>
      <a:hlink>
        <a:srgbClr val="123673"/>
      </a:hlink>
      <a:folHlink>
        <a:srgbClr val="6A76A3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/>
          </a:solidFill>
          <a:prstDash val="sysDash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uomi-Talo">
    <a:dk1>
      <a:srgbClr val="000A10"/>
    </a:dk1>
    <a:lt1>
      <a:sysClr val="window" lastClr="FFFFFF"/>
    </a:lt1>
    <a:dk2>
      <a:srgbClr val="123570"/>
    </a:dk2>
    <a:lt2>
      <a:srgbClr val="657099"/>
    </a:lt2>
    <a:accent1>
      <a:srgbClr val="07142D"/>
    </a:accent1>
    <a:accent2>
      <a:srgbClr val="626D95"/>
    </a:accent2>
    <a:accent3>
      <a:srgbClr val="333333"/>
    </a:accent3>
    <a:accent4>
      <a:srgbClr val="666666"/>
    </a:accent4>
    <a:accent5>
      <a:srgbClr val="808080"/>
    </a:accent5>
    <a:accent6>
      <a:srgbClr val="B3B3B3"/>
    </a:accent6>
    <a:hlink>
      <a:srgbClr val="123673"/>
    </a:hlink>
    <a:folHlink>
      <a:srgbClr val="6A76A3"/>
    </a:folHlink>
  </a:clrScheme>
</a:themeOverride>
</file>

<file path=ppt/theme/themeOverride2.xml><?xml version="1.0" encoding="utf-8"?>
<a:themeOverride xmlns:a="http://schemas.openxmlformats.org/drawingml/2006/main">
  <a:clrScheme name="Suomi-Talo">
    <a:dk1>
      <a:srgbClr val="000A10"/>
    </a:dk1>
    <a:lt1>
      <a:sysClr val="window" lastClr="FFFFFF"/>
    </a:lt1>
    <a:dk2>
      <a:srgbClr val="123570"/>
    </a:dk2>
    <a:lt2>
      <a:srgbClr val="657099"/>
    </a:lt2>
    <a:accent1>
      <a:srgbClr val="07142D"/>
    </a:accent1>
    <a:accent2>
      <a:srgbClr val="626D95"/>
    </a:accent2>
    <a:accent3>
      <a:srgbClr val="333333"/>
    </a:accent3>
    <a:accent4>
      <a:srgbClr val="666666"/>
    </a:accent4>
    <a:accent5>
      <a:srgbClr val="808080"/>
    </a:accent5>
    <a:accent6>
      <a:srgbClr val="B3B3B3"/>
    </a:accent6>
    <a:hlink>
      <a:srgbClr val="123673"/>
    </a:hlink>
    <a:folHlink>
      <a:srgbClr val="6A76A3"/>
    </a:folHlink>
  </a:clrScheme>
</a:themeOverride>
</file>

<file path=ppt/theme/themeOverride3.xml><?xml version="1.0" encoding="utf-8"?>
<a:themeOverride xmlns:a="http://schemas.openxmlformats.org/drawingml/2006/main">
  <a:clrScheme name="Suomi-Talo">
    <a:dk1>
      <a:srgbClr val="000A10"/>
    </a:dk1>
    <a:lt1>
      <a:sysClr val="window" lastClr="FFFFFF"/>
    </a:lt1>
    <a:dk2>
      <a:srgbClr val="123570"/>
    </a:dk2>
    <a:lt2>
      <a:srgbClr val="657099"/>
    </a:lt2>
    <a:accent1>
      <a:srgbClr val="07142D"/>
    </a:accent1>
    <a:accent2>
      <a:srgbClr val="626D95"/>
    </a:accent2>
    <a:accent3>
      <a:srgbClr val="333333"/>
    </a:accent3>
    <a:accent4>
      <a:srgbClr val="666666"/>
    </a:accent4>
    <a:accent5>
      <a:srgbClr val="808080"/>
    </a:accent5>
    <a:accent6>
      <a:srgbClr val="B3B3B3"/>
    </a:accent6>
    <a:hlink>
      <a:srgbClr val="123673"/>
    </a:hlink>
    <a:folHlink>
      <a:srgbClr val="6A76A3"/>
    </a:folHlink>
  </a:clrScheme>
</a:themeOverride>
</file>

<file path=ppt/theme/themeOverride4.xml><?xml version="1.0" encoding="utf-8"?>
<a:themeOverride xmlns:a="http://schemas.openxmlformats.org/drawingml/2006/main">
  <a:clrScheme name="Suomi-Talo">
    <a:dk1>
      <a:srgbClr val="000A10"/>
    </a:dk1>
    <a:lt1>
      <a:sysClr val="window" lastClr="FFFFFF"/>
    </a:lt1>
    <a:dk2>
      <a:srgbClr val="123570"/>
    </a:dk2>
    <a:lt2>
      <a:srgbClr val="657099"/>
    </a:lt2>
    <a:accent1>
      <a:srgbClr val="07142D"/>
    </a:accent1>
    <a:accent2>
      <a:srgbClr val="626D95"/>
    </a:accent2>
    <a:accent3>
      <a:srgbClr val="333333"/>
    </a:accent3>
    <a:accent4>
      <a:srgbClr val="666666"/>
    </a:accent4>
    <a:accent5>
      <a:srgbClr val="808080"/>
    </a:accent5>
    <a:accent6>
      <a:srgbClr val="B3B3B3"/>
    </a:accent6>
    <a:hlink>
      <a:srgbClr val="123673"/>
    </a:hlink>
    <a:folHlink>
      <a:srgbClr val="6A76A3"/>
    </a:folHlink>
  </a:clrScheme>
</a:themeOverride>
</file>

<file path=ppt/theme/themeOverride5.xml><?xml version="1.0" encoding="utf-8"?>
<a:themeOverride xmlns:a="http://schemas.openxmlformats.org/drawingml/2006/main">
  <a:clrScheme name="Suomi-Talo">
    <a:dk1>
      <a:srgbClr val="000A10"/>
    </a:dk1>
    <a:lt1>
      <a:sysClr val="window" lastClr="FFFFFF"/>
    </a:lt1>
    <a:dk2>
      <a:srgbClr val="123570"/>
    </a:dk2>
    <a:lt2>
      <a:srgbClr val="657099"/>
    </a:lt2>
    <a:accent1>
      <a:srgbClr val="07142D"/>
    </a:accent1>
    <a:accent2>
      <a:srgbClr val="626D95"/>
    </a:accent2>
    <a:accent3>
      <a:srgbClr val="333333"/>
    </a:accent3>
    <a:accent4>
      <a:srgbClr val="666666"/>
    </a:accent4>
    <a:accent5>
      <a:srgbClr val="808080"/>
    </a:accent5>
    <a:accent6>
      <a:srgbClr val="B3B3B3"/>
    </a:accent6>
    <a:hlink>
      <a:srgbClr val="123673"/>
    </a:hlink>
    <a:folHlink>
      <a:srgbClr val="6A76A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460F9D56B488A4190B8374C32979371" ma:contentTypeVersion="10" ma:contentTypeDescription="Luo uusi asiakirja." ma:contentTypeScope="" ma:versionID="1658dc5147d140e919ae80cd09f31cf8">
  <xsd:schema xmlns:xsd="http://www.w3.org/2001/XMLSchema" xmlns:xs="http://www.w3.org/2001/XMLSchema" xmlns:p="http://schemas.microsoft.com/office/2006/metadata/properties" xmlns:ns2="cbaeec5d-a7ad-42ca-b21d-26a9d883fb45" xmlns:ns3="126a7cb0-ac45-4261-be85-368e9d1df00e" targetNamespace="http://schemas.microsoft.com/office/2006/metadata/properties" ma:root="true" ma:fieldsID="0d2f84d2659f75f7a126076572b08883" ns2:_="" ns3:_="">
    <xsd:import namespace="cbaeec5d-a7ad-42ca-b21d-26a9d883fb45"/>
    <xsd:import namespace="126a7cb0-ac45-4261-be85-368e9d1df0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eec5d-a7ad-42ca-b21d-26a9d883fb4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a7cb0-ac45-4261-be85-368e9d1df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4B9DAD-0A63-47B3-8AF1-50AD2ED99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eec5d-a7ad-42ca-b21d-26a9d883fb45"/>
    <ds:schemaRef ds:uri="126a7cb0-ac45-4261-be85-368e9d1df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44B6CF-8DC9-47E2-A07F-3F64D5E74B0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A2BD6CB-C99E-4693-BAC4-053025425B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59C085-9888-46EE-91C6-D536096A6780}">
  <ds:schemaRefs>
    <ds:schemaRef ds:uri="http://purl.org/dc/elements/1.1/"/>
    <ds:schemaRef ds:uri="http://schemas.microsoft.com/office/2006/metadata/properties"/>
    <ds:schemaRef ds:uri="126a7cb0-ac45-4261-be85-368e9d1df00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baeec5d-a7ad-42ca-b21d-26a9d883fb45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334</Words>
  <Application>Microsoft Office PowerPoint</Application>
  <PresentationFormat>Näytössä katseltava esitys (16:9)</PresentationFormat>
  <Paragraphs>81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Suomi-Talo esityspohja</vt:lpstr>
      <vt:lpstr>Office Theme</vt:lpstr>
      <vt:lpstr>PowerPoint-esitys</vt:lpstr>
      <vt:lpstr>PowerPoint-esitys</vt:lpstr>
      <vt:lpstr>PowerPoint-esitys</vt:lpstr>
      <vt:lpstr>SUOMI-TALON TILARATKAISUT</vt:lpstr>
      <vt:lpstr>SUOMI-TALON TILARATKAISUT/ TOIMISTOT</vt:lpstr>
      <vt:lpstr>SUOMI-TALON TILARATKAISUT/ PÄIVÄTOIMISTOT</vt:lpstr>
      <vt:lpstr>SUOMI-TALON TILARATKAISUT/ CO-WORKING</vt:lpstr>
      <vt:lpstr>SUOMI-TALON TILARATKAISUT/ KOKOUSTILAT</vt:lpstr>
      <vt:lpstr>SUOMI-TALON TILARATKAISUT/ KOULUTUSTILAT</vt:lpstr>
      <vt:lpstr>SUOMI-TALON TILARATKAISUT/ JUHLA- JA EDUSTUSTILAT</vt:lpstr>
      <vt:lpstr>SUOMI-TALON TILARATKAISUT/ LOUNGE</vt:lpstr>
      <vt:lpstr>SUOMI-TALON TILARATKAISUT/ SUOMALAINEN KOULU JA LASTENTARHA</vt:lpstr>
      <vt:lpstr>SUOMI-TALON TILARATKAISUT/ STUDIOT</vt:lpstr>
      <vt:lpstr>SUOMI-TALON OHEISPALVELUT</vt:lpstr>
      <vt:lpstr>PowerPoint-esitys</vt:lpstr>
      <vt:lpstr>PowerPoint-esitys</vt:lpstr>
      <vt:lpstr>PowerPoint-esitys</vt:lpstr>
      <vt:lpstr>      Suomi-Talo Sirpa Sara-aho, johtaja Bolshaya Konyushennaya 8, Pietari  +7 921 596 5639 sirpa.sara-aho@suomi-talo.fi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Sirpa Sara-aho</dc:creator>
  <cp:lastModifiedBy>Viivi Sakkara</cp:lastModifiedBy>
  <cp:revision>5</cp:revision>
  <dcterms:created xsi:type="dcterms:W3CDTF">2019-09-16T13:37:48Z</dcterms:created>
  <dcterms:modified xsi:type="dcterms:W3CDTF">2019-09-24T06:32:09Z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0x0101007460F9D56B488A4190B8374C32979371</vt:lpwstr>
  </property>
</Properties>
</file>